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274" r:id="rId5"/>
    <p:sldId id="262" r:id="rId6"/>
    <p:sldId id="263" r:id="rId7"/>
    <p:sldId id="264" r:id="rId8"/>
    <p:sldId id="265" r:id="rId9"/>
    <p:sldId id="266" r:id="rId10"/>
    <p:sldId id="267" r:id="rId11"/>
    <p:sldId id="268" r:id="rId12"/>
    <p:sldId id="269" r:id="rId13"/>
    <p:sldId id="270"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209" autoAdjust="0"/>
    <p:restoredTop sz="94660"/>
  </p:normalViewPr>
  <p:slideViewPr>
    <p:cSldViewPr snapToGrid="0">
      <p:cViewPr>
        <p:scale>
          <a:sx n="90" d="100"/>
          <a:sy n="90" d="100"/>
        </p:scale>
        <p:origin x="-1128" y="-948"/>
      </p:cViewPr>
      <p:guideLst>
        <p:guide orient="horz" pos="2160"/>
        <p:guide pos="3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A1BF4E1-60BF-469E-A07C-2E864698C4A2}" type="datetimeFigureOut">
              <a:rPr lang="en-US" smtClean="0"/>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92D7F80-D988-4EEF-BB19-C367C40DDD91}"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BF4E1-60BF-469E-A07C-2E864698C4A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BF4E1-60BF-469E-A07C-2E864698C4A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BF4E1-60BF-469E-A07C-2E864698C4A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3A1BF4E1-60BF-469E-A07C-2E864698C4A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2D7F80-D988-4EEF-BB19-C367C40DDD91}"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1BF4E1-60BF-469E-A07C-2E864698C4A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1BF4E1-60BF-469E-A07C-2E864698C4A2}"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1BF4E1-60BF-469E-A07C-2E864698C4A2}"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BF4E1-60BF-469E-A07C-2E864698C4A2}"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1BF4E1-60BF-469E-A07C-2E864698C4A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2D7F80-D988-4EEF-BB19-C367C40DDD91}"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3A1BF4E1-60BF-469E-A07C-2E864698C4A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192D7F80-D988-4EEF-BB19-C367C40DDD91}" type="slidenum">
              <a:rPr lang="en-US" smtClean="0"/>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1BF4E1-60BF-469E-A07C-2E864698C4A2}" type="datetimeFigureOut">
              <a:rPr lang="en-US" smtClean="0"/>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2D7F80-D988-4EEF-BB19-C367C40DDD91}" type="slidenum">
              <a:rPr lang="en-US" smtClean="0"/>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56121"/>
            <a:ext cx="10515600" cy="1913860"/>
          </a:xfrm>
        </p:spPr>
        <p:txBody>
          <a:bodyPr>
            <a:normAutofit/>
          </a:bodyPr>
          <a:lstStyle/>
          <a:p>
            <a:pPr marL="0" indent="0">
              <a:buNone/>
            </a:pPr>
            <a:r>
              <a:rPr lang="en-US" sz="4800" dirty="0" smtClean="0">
                <a:solidFill>
                  <a:srgbClr val="FF0000"/>
                </a:solidFill>
                <a:latin typeface="Times New Roman" panose="02020603050405020304" pitchFamily="18" charset="0"/>
                <a:cs typeface="Times New Roman" panose="02020603050405020304" pitchFamily="18" charset="0"/>
              </a:rPr>
              <a:t>XÂY DỰNG ĐOẠN TRONG VĂN BẢN</a:t>
            </a:r>
            <a:r>
              <a:rPr lang="en-US" sz="4800" dirty="0" smtClean="0">
                <a:latin typeface="Times New Roman" panose="02020603050405020304" pitchFamily="18" charset="0"/>
                <a:cs typeface="Times New Roman" panose="02020603050405020304" pitchFamily="18" charset="0"/>
              </a:rPr>
              <a:t> </a:t>
            </a:r>
            <a:endParaRPr lang="en-US" sz="4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818708" y="1509822"/>
            <a:ext cx="1446028" cy="523220"/>
          </a:xfrm>
          <a:prstGeom prst="rect">
            <a:avLst/>
          </a:prstGeom>
          <a:noFill/>
        </p:spPr>
        <p:txBody>
          <a:bodyPr wrap="square" rtlCol="0">
            <a:spAutoFit/>
          </a:bodyPr>
          <a:lstStyle/>
          <a:p>
            <a:r>
              <a:rPr lang="en-US" sz="2800" dirty="0" err="1" smtClean="0">
                <a:solidFill>
                  <a:srgbClr val="FF0000"/>
                </a:solidFill>
                <a:latin typeface="Times New Roman" panose="02020603050405020304" pitchFamily="18" charset="0"/>
                <a:cs typeface="Times New Roman" panose="02020603050405020304" pitchFamily="18" charset="0"/>
              </a:rPr>
              <a:t>Tiết</a:t>
            </a:r>
            <a:r>
              <a:rPr lang="en-US" sz="2800" dirty="0" smtClean="0">
                <a:solidFill>
                  <a:srgbClr val="FF0000"/>
                </a:solidFill>
                <a:latin typeface="Times New Roman" panose="02020603050405020304" pitchFamily="18" charset="0"/>
                <a:cs typeface="Times New Roman" panose="02020603050405020304" pitchFamily="18" charset="0"/>
              </a:rPr>
              <a:t> 11 </a:t>
            </a:r>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838200" y="414337"/>
            <a:ext cx="1600200" cy="100965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Câu 1</a:t>
            </a:r>
            <a:endParaRPr lang="en-US" dirty="0"/>
          </a:p>
        </p:txBody>
      </p:sp>
      <p:sp>
        <p:nvSpPr>
          <p:cNvPr id="5" name="Rectangle 4"/>
          <p:cNvSpPr/>
          <p:nvPr/>
        </p:nvSpPr>
        <p:spPr>
          <a:xfrm>
            <a:off x="2819400" y="376238"/>
            <a:ext cx="8382000" cy="1047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400" dirty="0">
                <a:solidFill>
                  <a:srgbClr val="FF0000"/>
                </a:solidFill>
                <a:effectLst>
                  <a:outerShdw blurRad="38100" dist="38100" dir="2700000" algn="tl">
                    <a:srgbClr val="000000">
                      <a:alpha val="43137"/>
                    </a:srgbClr>
                  </a:outerShdw>
                </a:effectLst>
                <a:latin typeface="Bahnschrift Condensed" panose="020B0502040204020203" pitchFamily="34" charset="0"/>
              </a:rPr>
              <a:t>Văn bản “ Ai nhầm “</a:t>
            </a:r>
            <a:endParaRPr lang="en-US" sz="5400" dirty="0">
              <a:solidFill>
                <a:srgbClr val="FF0000"/>
              </a:solidFill>
              <a:effectLst>
                <a:outerShdw blurRad="38100" dist="38100" dir="2700000" algn="tl">
                  <a:srgbClr val="000000">
                    <a:alpha val="43137"/>
                  </a:srgbClr>
                </a:outerShdw>
              </a:effectLst>
              <a:latin typeface="Bahnschrift Condensed" panose="020B0502040204020203" pitchFamily="34" charset="0"/>
            </a:endParaRPr>
          </a:p>
        </p:txBody>
      </p:sp>
      <p:sp>
        <p:nvSpPr>
          <p:cNvPr id="6" name="AutoShape 7"/>
          <p:cNvSpPr>
            <a:spLocks noGrp="1" noChangeArrowheads="1"/>
          </p:cNvSpPr>
          <p:nvPr>
            <p:ph idx="1"/>
          </p:nvPr>
        </p:nvSpPr>
        <p:spPr bwMode="auto">
          <a:xfrm>
            <a:off x="838200" y="1825625"/>
            <a:ext cx="10515600" cy="1009651"/>
          </a:xfrm>
          <a:prstGeom prst="flowChartAlternateProcess">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vi-VN" altLang="en-US" sz="2800" b="1" dirty="0">
                <a:latin typeface="Times New Roman" panose="02020603050405020304" pitchFamily="18" charset="0"/>
                <a:cs typeface="Times New Roman" panose="02020603050405020304" pitchFamily="18" charset="0"/>
              </a:rPr>
              <a:t>Văn bản có thể chia làm mấy ý? </a:t>
            </a:r>
            <a:endParaRPr lang="vi-VN" altLang="en-US" sz="2800" b="1" dirty="0">
              <a:latin typeface="Times New Roman" panose="02020603050405020304" pitchFamily="18" charset="0"/>
              <a:cs typeface="Times New Roman" panose="02020603050405020304" pitchFamily="18" charset="0"/>
            </a:endParaRPr>
          </a:p>
        </p:txBody>
      </p:sp>
      <p:sp>
        <p:nvSpPr>
          <p:cNvPr id="7" name="AutoShape 9"/>
          <p:cNvSpPr>
            <a:spLocks noChangeArrowheads="1"/>
          </p:cNvSpPr>
          <p:nvPr/>
        </p:nvSpPr>
        <p:spPr bwMode="auto">
          <a:xfrm>
            <a:off x="914400" y="3013074"/>
            <a:ext cx="10363200" cy="1009651"/>
          </a:xfrm>
          <a:prstGeom prst="flowChartAlternateProcess">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vi-VN" altLang="en-US" sz="2800" b="1" dirty="0">
                <a:latin typeface="Times New Roman" panose="02020603050405020304" pitchFamily="18" charset="0"/>
                <a:cs typeface="Times New Roman" panose="02020603050405020304" pitchFamily="18" charset="0"/>
              </a:rPr>
              <a:t>Mỗi ý được diến đạt thành mấy đoạn?</a:t>
            </a:r>
            <a:endParaRPr lang="vi-VN" altLang="en-US" sz="28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066800" y="4180344"/>
            <a:ext cx="10515600" cy="2677656"/>
          </a:xfrm>
          <a:prstGeom prst="rect">
            <a:avLst/>
          </a:prstGeom>
          <a:noFill/>
        </p:spPr>
        <p:txBody>
          <a:bodyPr wrap="square" rtlCol="0">
            <a:spAutoFit/>
          </a:bodyPr>
          <a:lstStyle/>
          <a:p>
            <a:pPr algn="just"/>
            <a:r>
              <a:rPr lang="vi-VN" sz="2800" b="0" i="0" dirty="0">
                <a:solidFill>
                  <a:srgbClr val="000000"/>
                </a:solidFill>
                <a:effectLst/>
                <a:latin typeface="+mj-lt"/>
              </a:rPr>
              <a:t>Văn bản trên có thể chia làm 2 ý, mỗi ý được diễn đạt bằng một đoạn văn.</a:t>
            </a:r>
            <a:endParaRPr lang="vi-VN" sz="2800" b="0" i="0" dirty="0">
              <a:solidFill>
                <a:srgbClr val="000000"/>
              </a:solidFill>
              <a:effectLst/>
              <a:latin typeface="+mj-lt"/>
            </a:endParaRPr>
          </a:p>
          <a:p>
            <a:pPr algn="just"/>
            <a:r>
              <a:rPr lang="vi-VN" sz="2800" b="0" i="0" dirty="0">
                <a:solidFill>
                  <a:srgbClr val="000000"/>
                </a:solidFill>
                <a:effectLst/>
                <a:latin typeface="+mj-lt"/>
              </a:rPr>
              <a:t>    + Thầy đồ chép văn tế của ông thân sinh</a:t>
            </a:r>
            <a:endParaRPr lang="vi-VN" sz="2800" b="0" i="0" dirty="0">
              <a:solidFill>
                <a:srgbClr val="000000"/>
              </a:solidFill>
              <a:effectLst/>
              <a:latin typeface="+mj-lt"/>
            </a:endParaRPr>
          </a:p>
          <a:p>
            <a:pPr algn="just"/>
            <a:r>
              <a:rPr lang="vi-VN" sz="2800" b="0" i="0" dirty="0">
                <a:solidFill>
                  <a:srgbClr val="000000"/>
                </a:solidFill>
                <a:effectLst/>
                <a:latin typeface="+mj-lt"/>
              </a:rPr>
              <a:t>    + Gia chủ trách thầy đồ viết nhầm, thầy cãi liều "chết nhầm"</a:t>
            </a:r>
            <a:endParaRPr lang="vi-VN" sz="2800" b="0" i="0" dirty="0">
              <a:solidFill>
                <a:srgbClr val="000000"/>
              </a:solidFill>
              <a:effectLst/>
              <a:latin typeface="+mj-lt"/>
            </a:endParaRPr>
          </a:p>
          <a:p>
            <a:br>
              <a:rPr lang="vi-VN" sz="2800" dirty="0">
                <a:latin typeface="+mj-lt"/>
              </a:rPr>
            </a:br>
            <a:endParaRPr lang="en-US"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par>
                          <p:cTn id="10" fill="hold">
                            <p:stCondLst>
                              <p:cond delay="1279"/>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7"/>
                                        </p:tgtEl>
                                        <p:attrNameLst>
                                          <p:attrName>style.visibility</p:attrName>
                                        </p:attrNameLst>
                                      </p:cBhvr>
                                      <p:to>
                                        <p:strVal val="visible"/>
                                      </p:to>
                                    </p:set>
                                    <p:anim calcmode="discrete" valueType="clr">
                                      <p:cBhvr override="childStyle">
                                        <p:cTn id="13"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7"/>
                                        </p:tgtEl>
                                        <p:attrNameLst>
                                          <p:attrName>fillcolor</p:attrName>
                                        </p:attrNameLst>
                                      </p:cBhvr>
                                      <p:tavLst>
                                        <p:tav tm="0">
                                          <p:val>
                                            <p:clrVal>
                                              <a:schemeClr val="accent2"/>
                                            </p:clrVal>
                                          </p:val>
                                        </p:tav>
                                        <p:tav tm="50000">
                                          <p:val>
                                            <p:clrVal>
                                              <a:schemeClr val="hlink"/>
                                            </p:clrVal>
                                          </p:val>
                                        </p:tav>
                                      </p:tavLst>
                                    </p:anim>
                                    <p:set>
                                      <p:cBhvr>
                                        <p:cTn id="15"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971550" y="0"/>
            <a:ext cx="2590800" cy="1619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a:solidFill>
                  <a:srgbClr val="FF0000"/>
                </a:solidFill>
                <a:latin typeface="+mj-lt"/>
              </a:rPr>
              <a:t>Câu 2 : SGK</a:t>
            </a:r>
            <a:endParaRPr lang="en-US" sz="3200" dirty="0">
              <a:solidFill>
                <a:srgbClr val="FF0000"/>
              </a:solidFill>
              <a:latin typeface="+mj-lt"/>
            </a:endParaRPr>
          </a:p>
        </p:txBody>
      </p:sp>
      <p:sp>
        <p:nvSpPr>
          <p:cNvPr id="6" name="Rectangle 1"/>
          <p:cNvSpPr>
            <a:spLocks noGrp="1" noChangeArrowheads="1"/>
          </p:cNvSpPr>
          <p:nvPr>
            <p:ph idx="1"/>
          </p:nvPr>
        </p:nvSpPr>
        <p:spPr bwMode="auto">
          <a:xfrm>
            <a:off x="590550" y="1493362"/>
            <a:ext cx="10858499" cy="5015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Phân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tích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cách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trình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bày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nội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dung:</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Đoạn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đề</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Trần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Đăng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Khoa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rất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yêu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thương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đứng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đầu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đoạn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đề</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triển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khai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theo</a:t>
            </a:r>
            <a:r>
              <a:rPr lang="vi-VN" altLang="en-US" sz="3200" dirty="0">
                <a:solidFill>
                  <a:srgbClr val="000000"/>
                </a:solidFill>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dịch</a:t>
            </a:r>
            <a:endPar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vi-VN"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Đoạn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b: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câu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đề</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đề</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duy</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trì</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bằng</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ngữ</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chủ</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đề</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mưa</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ngớt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tạnh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mặt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trời</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đạt</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theo</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kiểu</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song </a:t>
            </a:r>
            <a:r>
              <a:rPr kumimoji="0" lang="en-US" altLang="en-US" sz="3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hành</a:t>
            </a:r>
            <a:r>
              <a:rPr kumimoji="0" lang="en-US" altLang="en-US" sz="3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lang="vi-VN" sz="3200" b="0" i="0" dirty="0">
                <a:solidFill>
                  <a:srgbClr val="000000"/>
                </a:solidFill>
                <a:effectLst/>
                <a:latin typeface="Times New Roman" panose="02020603050405020304" pitchFamily="18" charset="0"/>
                <a:cs typeface="Times New Roman" panose="02020603050405020304" pitchFamily="18" charset="0"/>
              </a:rPr>
              <a:t>- Đoạn c: Không có câu chủ đề, chủ đề được duy trì bằng các từ ngữ chủ đề “Nguyên Hồng”, “ông”, “tác phẩm”,diễn đạt theo kiểu song hành.</a:t>
            </a:r>
            <a:br>
              <a:rPr kumimoji="0" lang="en-US" altLang="en-US" sz="3200" b="0" i="0" u="none" strike="noStrike" cap="none" normalizeH="0" baseline="0" dirty="0">
                <a:ln>
                  <a:noFill/>
                </a:ln>
                <a:solidFill>
                  <a:srgbClr val="313131"/>
                </a:solidFill>
                <a:effectLst/>
                <a:latin typeface="Times New Roman" panose="02020603050405020304" pitchFamily="18" charset="0"/>
                <a:cs typeface="Times New Roman" panose="02020603050405020304" pitchFamily="18" charset="0"/>
              </a:rPr>
            </a:b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down)">
                                      <p:cBhvr>
                                        <p:cTn id="27" dur="580">
                                          <p:stCondLst>
                                            <p:cond delay="0"/>
                                          </p:stCondLst>
                                        </p:cTn>
                                        <p:tgtEl>
                                          <p:spTgt spid="6">
                                            <p:txEl>
                                              <p:pRg st="3" end="3"/>
                                            </p:txEl>
                                          </p:spTgt>
                                        </p:tgtEl>
                                      </p:cBhvr>
                                    </p:animEffect>
                                    <p:anim calcmode="lin" valueType="num">
                                      <p:cBhvr>
                                        <p:cTn id="28"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xEl>
                                              <p:pRg st="3" end="3"/>
                                            </p:txEl>
                                          </p:spTgt>
                                        </p:tgtEl>
                                      </p:cBhvr>
                                      <p:to x="100000" y="60000"/>
                                    </p:animScale>
                                    <p:animScale>
                                      <p:cBhvr>
                                        <p:cTn id="34" dur="166" decel="50000">
                                          <p:stCondLst>
                                            <p:cond delay="676"/>
                                          </p:stCondLst>
                                        </p:cTn>
                                        <p:tgtEl>
                                          <p:spTgt spid="6">
                                            <p:txEl>
                                              <p:pRg st="3" end="3"/>
                                            </p:txEl>
                                          </p:spTgt>
                                        </p:tgtEl>
                                      </p:cBhvr>
                                      <p:to x="100000" y="100000"/>
                                    </p:animScale>
                                    <p:animScale>
                                      <p:cBhvr>
                                        <p:cTn id="35" dur="26">
                                          <p:stCondLst>
                                            <p:cond delay="1312"/>
                                          </p:stCondLst>
                                        </p:cTn>
                                        <p:tgtEl>
                                          <p:spTgt spid="6">
                                            <p:txEl>
                                              <p:pRg st="3" end="3"/>
                                            </p:txEl>
                                          </p:spTgt>
                                        </p:tgtEl>
                                      </p:cBhvr>
                                      <p:to x="100000" y="80000"/>
                                    </p:animScale>
                                    <p:animScale>
                                      <p:cBhvr>
                                        <p:cTn id="36" dur="166" decel="50000">
                                          <p:stCondLst>
                                            <p:cond delay="1338"/>
                                          </p:stCondLst>
                                        </p:cTn>
                                        <p:tgtEl>
                                          <p:spTgt spid="6">
                                            <p:txEl>
                                              <p:pRg st="3" end="3"/>
                                            </p:txEl>
                                          </p:spTgt>
                                        </p:tgtEl>
                                      </p:cBhvr>
                                      <p:to x="100000" y="100000"/>
                                    </p:animScale>
                                    <p:animScale>
                                      <p:cBhvr>
                                        <p:cTn id="37" dur="26">
                                          <p:stCondLst>
                                            <p:cond delay="1642"/>
                                          </p:stCondLst>
                                        </p:cTn>
                                        <p:tgtEl>
                                          <p:spTgt spid="6">
                                            <p:txEl>
                                              <p:pRg st="3" end="3"/>
                                            </p:txEl>
                                          </p:spTgt>
                                        </p:tgtEl>
                                      </p:cBhvr>
                                      <p:to x="100000" y="90000"/>
                                    </p:animScale>
                                    <p:animScale>
                                      <p:cBhvr>
                                        <p:cTn id="38" dur="166" decel="50000">
                                          <p:stCondLst>
                                            <p:cond delay="1668"/>
                                          </p:stCondLst>
                                        </p:cTn>
                                        <p:tgtEl>
                                          <p:spTgt spid="6">
                                            <p:txEl>
                                              <p:pRg st="3" end="3"/>
                                            </p:txEl>
                                          </p:spTgt>
                                        </p:tgtEl>
                                      </p:cBhvr>
                                      <p:to x="100000" y="100000"/>
                                    </p:animScale>
                                    <p:animScale>
                                      <p:cBhvr>
                                        <p:cTn id="39" dur="26">
                                          <p:stCondLst>
                                            <p:cond delay="1808"/>
                                          </p:stCondLst>
                                        </p:cTn>
                                        <p:tgtEl>
                                          <p:spTgt spid="6">
                                            <p:txEl>
                                              <p:pRg st="3" end="3"/>
                                            </p:txEl>
                                          </p:spTgt>
                                        </p:tgtEl>
                                      </p:cBhvr>
                                      <p:to x="100000" y="95000"/>
                                    </p:animScale>
                                    <p:animScale>
                                      <p:cBhvr>
                                        <p:cTn id="40" dur="166" decel="50000">
                                          <p:stCondLst>
                                            <p:cond delay="1834"/>
                                          </p:stCondLst>
                                        </p:cTn>
                                        <p:tgtEl>
                                          <p:spTgt spid="6">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38200" y="134937"/>
            <a:ext cx="2952750" cy="1520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rgbClr val="FF0000"/>
                </a:solidFill>
              </a:rPr>
              <a:t>Câu 3 : SGK </a:t>
            </a:r>
            <a:endParaRPr lang="en-US" sz="3600" dirty="0">
              <a:solidFill>
                <a:srgbClr val="FF0000"/>
              </a:solidFill>
            </a:endParaRPr>
          </a:p>
        </p:txBody>
      </p:sp>
      <p:sp>
        <p:nvSpPr>
          <p:cNvPr id="5" name="Rectangle 4"/>
          <p:cNvSpPr/>
          <p:nvPr/>
        </p:nvSpPr>
        <p:spPr>
          <a:xfrm>
            <a:off x="4185285" y="1431925"/>
            <a:ext cx="6188075" cy="28295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4000" dirty="0">
                <a:solidFill>
                  <a:srgbClr val="FF0000"/>
                </a:solidFill>
                <a:latin typeface="Times New Roman" panose="02020603050405020304" pitchFamily="18" charset="0"/>
                <a:cs typeface="Times New Roman" panose="02020603050405020304" pitchFamily="18" charset="0"/>
              </a:rPr>
              <a:t>Học sinh tự làm,nộp cho gv chấm.</a:t>
            </a:r>
            <a:endParaRPr lang="vi-VN" altLang="en-US" sz="4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Bài tập về nhà </a:t>
            </a:r>
            <a:endParaRPr lang="en-US" dirty="0"/>
          </a:p>
        </p:txBody>
      </p:sp>
      <p:sp>
        <p:nvSpPr>
          <p:cNvPr id="3" name="Content Placeholder 2"/>
          <p:cNvSpPr>
            <a:spLocks noGrp="1"/>
          </p:cNvSpPr>
          <p:nvPr>
            <p:ph idx="1"/>
          </p:nvPr>
        </p:nvSpPr>
        <p:spPr/>
        <p:txBody>
          <a:bodyPr/>
          <a:lstStyle/>
          <a:p>
            <a:pPr marL="0" indent="0">
              <a:buNone/>
            </a:pPr>
            <a:r>
              <a:rPr lang="vi-VN" dirty="0"/>
              <a:t>1.Học bài mới </a:t>
            </a:r>
            <a:endParaRPr lang="vi-VN" dirty="0"/>
          </a:p>
          <a:p>
            <a:pPr marL="0" indent="0">
              <a:buNone/>
            </a:pPr>
            <a:r>
              <a:rPr lang="vi-VN" dirty="0"/>
              <a:t>2.Soạn bài tiếp theo</a:t>
            </a:r>
            <a:endParaRPr lang="vi-VN" dirty="0"/>
          </a:p>
          <a:p>
            <a:pPr marL="0" indent="0">
              <a:buNone/>
            </a:pPr>
            <a:r>
              <a:rPr lang="vi-VN" dirty="0"/>
              <a:t>3. Về nhà học thêm để buổi tiếp theo kiểm tra bài cũ</a:t>
            </a:r>
            <a:endParaRPr lang="vi-VN" dirty="0"/>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353800" cy="457200"/>
          </a:xfrm>
        </p:spPr>
        <p:txBody>
          <a:bodyPr>
            <a:noAutofit/>
          </a:bodyPr>
          <a:lstStyle/>
          <a:p>
            <a:r>
              <a:rPr lang="vi-VN" sz="3200" dirty="0">
                <a:solidFill>
                  <a:srgbClr val="FF0000"/>
                </a:solidFill>
              </a:rPr>
              <a:t>I.</a:t>
            </a:r>
            <a:r>
              <a:rPr lang="vi-VN" sz="3200" u="sng" dirty="0">
                <a:solidFill>
                  <a:srgbClr val="FF0000"/>
                </a:solidFill>
              </a:rPr>
              <a:t>Thế nào là đoạn văn</a:t>
            </a:r>
            <a:r>
              <a:rPr lang="vi-VN" sz="3200" dirty="0">
                <a:solidFill>
                  <a:srgbClr val="FF0000"/>
                </a:solidFill>
              </a:rPr>
              <a:t>?</a:t>
            </a:r>
            <a:r>
              <a:rPr lang="vi-VN" sz="3200" dirty="0"/>
              <a:t>                                   </a:t>
            </a:r>
            <a:endParaRPr lang="en-US" sz="3200" dirty="0"/>
          </a:p>
        </p:txBody>
      </p:sp>
      <p:sp>
        <p:nvSpPr>
          <p:cNvPr id="3" name="Content Placeholder 2"/>
          <p:cNvSpPr>
            <a:spLocks noGrp="1"/>
          </p:cNvSpPr>
          <p:nvPr>
            <p:ph idx="1"/>
          </p:nvPr>
        </p:nvSpPr>
        <p:spPr>
          <a:xfrm>
            <a:off x="0" y="1314450"/>
            <a:ext cx="12192000" cy="5086350"/>
          </a:xfrm>
        </p:spPr>
        <p:txBody>
          <a:bodyPr>
            <a:normAutofit fontScale="85000" lnSpcReduction="20000"/>
          </a:bodyPr>
          <a:lstStyle/>
          <a:p>
            <a:pPr marL="0" indent="0" algn="just">
              <a:buNone/>
            </a:pPr>
            <a:r>
              <a:rPr lang="vi-VN" altLang="en-US" dirty="0">
                <a:latin typeface="Times New Roman" panose="02020603050405020304" pitchFamily="18" charset="0"/>
                <a:cs typeface="Times New Roman" panose="02020603050405020304" pitchFamily="18" charset="0"/>
              </a:rPr>
              <a:t> Ngô Tất Tố (1893- 1954) quê ở làng Lộc Hà, huyện Từ Sơn, tỉnh Bắc Ninh (nay thuộc Đông Anh, ngoại thành Hà Nội); xuất thân là một nhà nho gốc nông dân. Ông là một học giả có nhiều công trình khảo cứu về triết học, văn học cổ có giá trị; một nhà báo nổi tiếng với rất nhiều bài báo mang khuynh hưướng dân chủ tiến bộ và giàu tính chiến đấu; một nhà văn hiện thực xuất sắc chuyên viết về nông thôn trước Cách mạng. Sau Cách mạng, nhà văn tận tuỵ trong công tác tuyên truyền văn nghệ phục vụ kháng chiến chống Pháp. Ngô Tất Tố được Nhà nước truy tặng Giả</a:t>
            </a:r>
            <a:r>
              <a:rPr lang="en-US" altLang="vi-VN" dirty="0">
                <a:latin typeface="Times New Roman" panose="02020603050405020304" pitchFamily="18" charset="0"/>
                <a:cs typeface="Times New Roman" panose="02020603050405020304" pitchFamily="18" charset="0"/>
              </a:rPr>
              <a:t>i</a:t>
            </a:r>
            <a:r>
              <a:rPr lang="vi-VN" altLang="en-US" dirty="0">
                <a:latin typeface="Times New Roman" panose="02020603050405020304" pitchFamily="18" charset="0"/>
                <a:cs typeface="Times New Roman" panose="02020603050405020304" pitchFamily="18" charset="0"/>
              </a:rPr>
              <a:t> thưởng Hồ Chí Minh về văn học nghệ thuật (năm 1996). Tác phẩm chính của ông: các tiểu thuyết </a:t>
            </a:r>
            <a:r>
              <a:rPr lang="vi-VN" altLang="en-US" i="1" dirty="0">
                <a:latin typeface="Times New Roman" panose="02020603050405020304" pitchFamily="18" charset="0"/>
                <a:cs typeface="Times New Roman" panose="02020603050405020304" pitchFamily="18" charset="0"/>
              </a:rPr>
              <a:t>Tắt đèn</a:t>
            </a:r>
            <a:r>
              <a:rPr lang="vi-VN" altLang="en-US" dirty="0">
                <a:latin typeface="Times New Roman" panose="02020603050405020304" pitchFamily="18" charset="0"/>
                <a:cs typeface="Times New Roman" panose="02020603050405020304" pitchFamily="18" charset="0"/>
              </a:rPr>
              <a:t> (1939),</a:t>
            </a:r>
            <a:r>
              <a:rPr lang="vi-VN" altLang="en-US" i="1" dirty="0">
                <a:latin typeface="Times New Roman" panose="02020603050405020304" pitchFamily="18" charset="0"/>
                <a:cs typeface="Times New Roman" panose="02020603050405020304" pitchFamily="18" charset="0"/>
              </a:rPr>
              <a:t> Lều chõng </a:t>
            </a:r>
            <a:r>
              <a:rPr lang="vi-VN" altLang="en-US" dirty="0">
                <a:latin typeface="Times New Roman" panose="02020603050405020304" pitchFamily="18" charset="0"/>
                <a:cs typeface="Times New Roman" panose="02020603050405020304" pitchFamily="18" charset="0"/>
              </a:rPr>
              <a:t>(1940); các phóng sự</a:t>
            </a:r>
            <a:r>
              <a:rPr lang="vi-VN" altLang="en-US" i="1" dirty="0">
                <a:latin typeface="Times New Roman" panose="02020603050405020304" pitchFamily="18" charset="0"/>
                <a:cs typeface="Times New Roman" panose="02020603050405020304" pitchFamily="18" charset="0"/>
              </a:rPr>
              <a:t> Tập án cái đình</a:t>
            </a:r>
            <a:r>
              <a:rPr lang="vi-VN" altLang="en-US" dirty="0">
                <a:latin typeface="Times New Roman" panose="02020603050405020304" pitchFamily="18" charset="0"/>
                <a:cs typeface="Times New Roman" panose="02020603050405020304" pitchFamily="18" charset="0"/>
              </a:rPr>
              <a:t> (1939), </a:t>
            </a:r>
            <a:r>
              <a:rPr lang="vi-VN" altLang="en-US" i="1" dirty="0">
                <a:latin typeface="Times New Roman" panose="02020603050405020304" pitchFamily="18" charset="0"/>
                <a:cs typeface="Times New Roman" panose="02020603050405020304" pitchFamily="18" charset="0"/>
              </a:rPr>
              <a:t>Việc làng </a:t>
            </a:r>
            <a:r>
              <a:rPr lang="vi-VN" altLang="en-US" dirty="0">
                <a:latin typeface="Times New Roman" panose="02020603050405020304" pitchFamily="18" charset="0"/>
                <a:cs typeface="Times New Roman" panose="02020603050405020304" pitchFamily="18" charset="0"/>
              </a:rPr>
              <a:t>(1940),..                     </a:t>
            </a:r>
            <a:endParaRPr lang="vi-VN" altLang="en-US" dirty="0">
              <a:latin typeface="Times New Roman" panose="02020603050405020304" pitchFamily="18" charset="0"/>
              <a:cs typeface="Times New Roman" panose="02020603050405020304" pitchFamily="18" charset="0"/>
            </a:endParaRPr>
          </a:p>
          <a:p>
            <a:pPr marL="0" indent="0" algn="just">
              <a:buNone/>
            </a:pPr>
            <a:r>
              <a:rPr lang="vi-VN" altLang="en-US" i="1" dirty="0">
                <a:latin typeface="Times New Roman" panose="02020603050405020304" pitchFamily="18" charset="0"/>
                <a:cs typeface="Times New Roman" panose="02020603050405020304" pitchFamily="18" charset="0"/>
              </a:rPr>
              <a:t> Tắt đèn </a:t>
            </a:r>
            <a:r>
              <a:rPr lang="vi-VN" altLang="en-US" dirty="0">
                <a:latin typeface="Times New Roman" panose="02020603050405020304" pitchFamily="18" charset="0"/>
                <a:cs typeface="Times New Roman" panose="02020603050405020304" pitchFamily="18" charset="0"/>
              </a:rPr>
              <a:t>là tác phẩm tiêu biểu nhất của Ngô Tất Tố. Qua vụ thuế ở một làng quê, nhà văn đã dựng lên một bức tranh xã hội có giá trị hiện thực sâu sắc về nông thôn Việt Nam đương thời. </a:t>
            </a:r>
            <a:r>
              <a:rPr lang="vi-VN" altLang="en-US" i="1" dirty="0">
                <a:latin typeface="Times New Roman" panose="02020603050405020304" pitchFamily="18" charset="0"/>
                <a:cs typeface="Times New Roman" panose="02020603050405020304" pitchFamily="18" charset="0"/>
              </a:rPr>
              <a:t>Tắt đèn </a:t>
            </a:r>
            <a:r>
              <a:rPr lang="vi-VN" altLang="en-US" dirty="0">
                <a:latin typeface="Times New Roman" panose="02020603050405020304" pitchFamily="18" charset="0"/>
                <a:cs typeface="Times New Roman" panose="02020603050405020304" pitchFamily="18" charset="0"/>
              </a:rPr>
              <a:t>đã làm nổi bật mối xung đột giai cấp hết sức gay gắt giữa bọn thống trị và người nông dân lao động trong xã hội ấy. Trong tác phẩm, nhà văn đã phơi trần bộ mặt tàn ác, xấu xa của bọn phong kiến thống trị ở nông thôn, từ bọn địa chủ keo kiệt, độc ác, bọn hào lí tham lam hống hách, bọn quan lại dâm ô bỉ ổi đến bọn tay sai hung hãn, đểu cáng. Chúng mỗi tên mỗi vẻ nhưng tất cả đều không có tính người. Đặc biệt, qua nhân vật chị Dậu, tác giả đã thành công xuất sắc trong việc xây dựng hình tượng một ngưười phụ nữ nông dân sống trong hoàn cảnh tối tăm cực khổ nhưng có phẩm chất cao đẹp. Tài năng tiểu thuyết của Ngô Tất Tố đ</a:t>
            </a:r>
            <a:r>
              <a:rPr lang="vi-VN" altLang="en-US" dirty="0">
                <a:latin typeface="Times New Roman" panose="02020603050405020304" pitchFamily="18" charset="0"/>
                <a:cs typeface="Times New Roman" panose="02020603050405020304" pitchFamily="18" charset="0"/>
              </a:rPr>
              <a:t>ược thể hiện rất rõ trong việc khắc hoạ nổi bật các nhân vật tiêu biểu cho các hạng người khác nhau ở nông thôn, tất cả đều chân thực, sinh động.</a:t>
            </a:r>
            <a:endParaRPr lang="vi-VN" altLang="en-US" dirty="0">
              <a:latin typeface="Times New Roman" panose="02020603050405020304" pitchFamily="18" charset="0"/>
              <a:cs typeface="Times New Roman" panose="02020603050405020304" pitchFamily="18" charset="0"/>
            </a:endParaRPr>
          </a:p>
          <a:p>
            <a:endParaRPr lang="en-US" dirty="0"/>
          </a:p>
        </p:txBody>
      </p:sp>
      <p:sp>
        <p:nvSpPr>
          <p:cNvPr id="4" name="TextBox 3"/>
          <p:cNvSpPr txBox="1"/>
          <p:nvPr/>
        </p:nvSpPr>
        <p:spPr>
          <a:xfrm>
            <a:off x="0" y="457200"/>
            <a:ext cx="11963400" cy="707886"/>
          </a:xfrm>
          <a:prstGeom prst="rect">
            <a:avLst/>
          </a:prstGeom>
          <a:noFill/>
        </p:spPr>
        <p:txBody>
          <a:bodyPr wrap="square" rtlCol="0">
            <a:spAutoFit/>
          </a:bodyPr>
          <a:lstStyle/>
          <a:p>
            <a:pPr algn="ctr"/>
            <a:r>
              <a:rPr lang="vi-VN" sz="4000" dirty="0">
                <a:latin typeface="+mj-lt"/>
              </a:rPr>
              <a:t>Ngô Tất Tố  và tác phẩm “ Tắt đèn “</a:t>
            </a:r>
            <a:endParaRPr lang="en-US" sz="40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arn(inVertical)">
                                      <p:cBhvr>
                                        <p:cTn id="2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81700" y="0"/>
            <a:ext cx="5734049" cy="461665"/>
          </a:xfrm>
          <a:prstGeom prst="rect">
            <a:avLst/>
          </a:prstGeom>
          <a:noFill/>
        </p:spPr>
        <p:txBody>
          <a:bodyPr wrap="square" rtlCol="0">
            <a:spAutoFit/>
          </a:bodyPr>
          <a:lstStyle/>
          <a:p>
            <a:r>
              <a:rPr lang="en-US" sz="2400" dirty="0" err="1" smtClean="0">
                <a:solidFill>
                  <a:srgbClr val="00B050"/>
                </a:solidFill>
                <a:latin typeface="Times New Roman" panose="02020603050405020304" pitchFamily="18" charset="0"/>
                <a:cs typeface="Times New Roman" panose="02020603050405020304" pitchFamily="18" charset="0"/>
              </a:rPr>
              <a:t>Văn</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bản</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trên</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gồm</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mấy</a:t>
            </a:r>
            <a:r>
              <a:rPr lang="en-US" sz="2400" dirty="0" smtClean="0">
                <a:solidFill>
                  <a:srgbClr val="00B050"/>
                </a:solidFill>
                <a:latin typeface="Times New Roman" panose="02020603050405020304" pitchFamily="18" charset="0"/>
                <a:cs typeface="Times New Roman" panose="02020603050405020304" pitchFamily="18" charset="0"/>
              </a:rPr>
              <a:t> ý ? </a:t>
            </a:r>
            <a:endParaRPr lang="en-US" sz="2400" dirty="0">
              <a:solidFill>
                <a:srgbClr val="00B050"/>
              </a:solidFill>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rot="16200000" flipH="1">
            <a:off x="2528887" y="3357564"/>
            <a:ext cx="6858000" cy="142875"/>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23826" y="-1"/>
            <a:ext cx="5734049" cy="461665"/>
          </a:xfrm>
          <a:prstGeom prst="rect">
            <a:avLst/>
          </a:prstGeom>
        </p:spPr>
        <p:txBody>
          <a:bodyPr wrap="square">
            <a:spAutoFit/>
          </a:bodyPr>
          <a:lstStyle/>
          <a:p>
            <a:r>
              <a:rPr lang="vi-VN" sz="2400" dirty="0" smtClean="0">
                <a:solidFill>
                  <a:srgbClr val="FF0000"/>
                </a:solidFill>
                <a:latin typeface="+mj-lt"/>
              </a:rPr>
              <a:t>I . Thế nào là đoạn văn</a:t>
            </a:r>
            <a:endParaRPr lang="en-US" sz="2400" dirty="0">
              <a:latin typeface="+mj-lt"/>
            </a:endParaRPr>
          </a:p>
        </p:txBody>
      </p:sp>
      <p:sp>
        <p:nvSpPr>
          <p:cNvPr id="8" name="TextBox 7"/>
          <p:cNvSpPr txBox="1"/>
          <p:nvPr/>
        </p:nvSpPr>
        <p:spPr>
          <a:xfrm>
            <a:off x="295275" y="571500"/>
            <a:ext cx="5619750" cy="1569660"/>
          </a:xfrm>
          <a:prstGeom prst="rect">
            <a:avLst/>
          </a:prstGeom>
          <a:noFill/>
        </p:spPr>
        <p:txBody>
          <a:bodyPr wrap="square" rtlCol="0">
            <a:spAutoFit/>
          </a:bodyPr>
          <a:lstStyle/>
          <a:p>
            <a:r>
              <a:rPr lang="en-US" sz="2400" dirty="0" smtClean="0"/>
              <a:t>-</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bản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gồm</a:t>
            </a:r>
            <a:r>
              <a:rPr lang="en-US" sz="2400" dirty="0" smtClean="0">
                <a:latin typeface="Times New Roman" panose="02020603050405020304" pitchFamily="18" charset="0"/>
                <a:cs typeface="Times New Roman" panose="02020603050405020304" pitchFamily="18" charset="0"/>
              </a:rPr>
              <a:t> 2 ý ,</a:t>
            </a:r>
            <a:r>
              <a:rPr lang="en-US" sz="2400" dirty="0" err="1" smtClean="0">
                <a:latin typeface="Times New Roman" panose="02020603050405020304" pitchFamily="18" charset="0"/>
                <a:cs typeface="Times New Roman" panose="02020603050405020304" pitchFamily="18" charset="0"/>
              </a:rPr>
              <a:t>mỗi</a:t>
            </a:r>
            <a:r>
              <a:rPr lang="en-US" sz="2400" dirty="0" smtClean="0">
                <a:latin typeface="Times New Roman" panose="02020603050405020304" pitchFamily="18" charset="0"/>
                <a:cs typeface="Times New Roman" panose="02020603050405020304" pitchFamily="18" charset="0"/>
              </a:rPr>
              <a:t> ý </a:t>
            </a:r>
            <a:r>
              <a:rPr lang="en-US" sz="2400" dirty="0" err="1" smtClean="0">
                <a:latin typeface="Times New Roman" panose="02020603050405020304" pitchFamily="18" charset="0"/>
                <a:cs typeface="Times New Roman" panose="02020603050405020304" pitchFamily="18" charset="0"/>
              </a:rPr>
              <a:t>triển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Viết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Ngô</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Tố</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2 :</a:t>
            </a:r>
            <a:r>
              <a:rPr lang="en-US" sz="2400" dirty="0" err="1" smtClean="0">
                <a:latin typeface="Times New Roman" panose="02020603050405020304" pitchFamily="18" charset="0"/>
                <a:cs typeface="Times New Roman" panose="02020603050405020304" pitchFamily="18" charset="0"/>
              </a:rPr>
              <a:t>Viết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phẩm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t>
            </a:r>
            <a:r>
              <a:rPr lang="en-US" sz="2400" dirty="0" err="1" smtClean="0">
                <a:latin typeface="Times New Roman" panose="02020603050405020304" pitchFamily="18" charset="0"/>
                <a:cs typeface="Times New Roman" panose="02020603050405020304" pitchFamily="18" charset="0"/>
              </a:rPr>
              <a:t>ắt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đèn</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p:txBody>
      </p:sp>
      <p:sp>
        <p:nvSpPr>
          <p:cNvPr id="9" name="TextBox 8"/>
          <p:cNvSpPr txBox="1"/>
          <p:nvPr/>
        </p:nvSpPr>
        <p:spPr>
          <a:xfrm>
            <a:off x="6038850" y="2476499"/>
            <a:ext cx="5495925" cy="830997"/>
          </a:xfrm>
          <a:prstGeom prst="rect">
            <a:avLst/>
          </a:prstGeom>
          <a:noFill/>
        </p:spPr>
        <p:txBody>
          <a:bodyPr wrap="square" rtlCol="0">
            <a:spAutoFit/>
          </a:bodyPr>
          <a:lstStyle/>
          <a:p>
            <a:r>
              <a:rPr lang="en-US" sz="2400" dirty="0" err="1" smtClean="0">
                <a:solidFill>
                  <a:srgbClr val="00B050"/>
                </a:solidFill>
                <a:latin typeface="Times New Roman" panose="02020603050405020304" pitchFamily="18" charset="0"/>
                <a:cs typeface="Times New Roman" panose="02020603050405020304" pitchFamily="18" charset="0"/>
              </a:rPr>
              <a:t>Em</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thường</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dựa</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vào</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dấu</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hiệu</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nào</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để</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nhận</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biết</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đoạn</a:t>
            </a:r>
            <a:r>
              <a:rPr lang="en-US" sz="2400" dirty="0" smtClean="0">
                <a:solidFill>
                  <a:srgbClr val="00B050"/>
                </a:solidFill>
                <a:latin typeface="Times New Roman" panose="02020603050405020304" pitchFamily="18" charset="0"/>
                <a:cs typeface="Times New Roman" panose="02020603050405020304" pitchFamily="18" charset="0"/>
              </a:rPr>
              <a:t> </a:t>
            </a:r>
            <a:r>
              <a:rPr lang="en-US" sz="2400" dirty="0" err="1" smtClean="0">
                <a:solidFill>
                  <a:srgbClr val="00B050"/>
                </a:solidFill>
                <a:latin typeface="Times New Roman" panose="02020603050405020304" pitchFamily="18" charset="0"/>
                <a:cs typeface="Times New Roman" panose="02020603050405020304" pitchFamily="18" charset="0"/>
              </a:rPr>
              <a:t>văn</a:t>
            </a:r>
            <a:r>
              <a:rPr lang="en-US" sz="2400" dirty="0" smtClean="0">
                <a:solidFill>
                  <a:srgbClr val="00B050"/>
                </a:solidFill>
                <a:latin typeface="Times New Roman" panose="02020603050405020304" pitchFamily="18" charset="0"/>
                <a:cs typeface="Times New Roman" panose="02020603050405020304" pitchFamily="18" charset="0"/>
              </a:rPr>
              <a:t> ?</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80976" y="2409826"/>
            <a:ext cx="5676900" cy="1938992"/>
          </a:xfrm>
          <a:prstGeom prst="rect">
            <a:avLst/>
          </a:prstGeom>
        </p:spPr>
        <p:txBody>
          <a:bodyPr wrap="square">
            <a:spAutoFit/>
          </a:bodyPr>
          <a:lstStyle/>
          <a:p>
            <a:pPr algn="just"/>
            <a:r>
              <a:rPr lang="en-US" sz="2400" dirty="0" smtClean="0">
                <a:solidFill>
                  <a:srgbClr val="000000"/>
                </a:solidFill>
                <a:latin typeface="+mj-lt"/>
              </a:rPr>
              <a:t>*</a:t>
            </a:r>
            <a:r>
              <a:rPr lang="vi-VN" sz="2400" dirty="0" smtClean="0">
                <a:solidFill>
                  <a:srgbClr val="000000"/>
                </a:solidFill>
                <a:latin typeface="+mj-lt"/>
              </a:rPr>
              <a:t>Dấu </a:t>
            </a:r>
            <a:r>
              <a:rPr lang="vi-VN" sz="2400" dirty="0" smtClean="0">
                <a:solidFill>
                  <a:srgbClr val="000000"/>
                </a:solidFill>
                <a:latin typeface="+mj-lt"/>
              </a:rPr>
              <a:t>hiệu hình thức để nhận biết đoạn văn:</a:t>
            </a:r>
            <a:endParaRPr lang="vi-VN" sz="2400" dirty="0" smtClean="0">
              <a:solidFill>
                <a:srgbClr val="000000"/>
              </a:solidFill>
              <a:latin typeface="+mj-lt"/>
            </a:endParaRPr>
          </a:p>
          <a:p>
            <a:pPr algn="just"/>
            <a:r>
              <a:rPr lang="vi-VN" sz="2400" dirty="0" smtClean="0">
                <a:solidFill>
                  <a:srgbClr val="000000"/>
                </a:solidFill>
                <a:latin typeface="+mj-lt"/>
              </a:rPr>
              <a:t>- Chữ đầu tiên của đoạn viết hoa và lùi đầu dòng.</a:t>
            </a:r>
            <a:endParaRPr lang="vi-VN" sz="2400" dirty="0" smtClean="0">
              <a:solidFill>
                <a:srgbClr val="000000"/>
              </a:solidFill>
              <a:latin typeface="+mj-lt"/>
            </a:endParaRPr>
          </a:p>
          <a:p>
            <a:pPr algn="just"/>
            <a:r>
              <a:rPr lang="vi-VN" sz="2400" dirty="0" smtClean="0">
                <a:solidFill>
                  <a:srgbClr val="000000"/>
                </a:solidFill>
                <a:latin typeface="+mj-lt"/>
              </a:rPr>
              <a:t>- Mỗi đoạn thường nhiều câu văn.</a:t>
            </a:r>
            <a:endParaRPr lang="vi-VN" sz="2400" dirty="0" smtClean="0">
              <a:solidFill>
                <a:srgbClr val="000000"/>
              </a:solidFill>
              <a:latin typeface="+mj-lt"/>
            </a:endParaRPr>
          </a:p>
          <a:p>
            <a:pPr algn="just"/>
            <a:r>
              <a:rPr lang="vi-VN" sz="2400" dirty="0" smtClean="0">
                <a:solidFill>
                  <a:srgbClr val="000000"/>
                </a:solidFill>
                <a:latin typeface="+mj-lt"/>
              </a:rPr>
              <a:t>- Kết </a:t>
            </a:r>
            <a:r>
              <a:rPr lang="vi-VN" sz="2400" dirty="0" smtClean="0">
                <a:solidFill>
                  <a:srgbClr val="000000"/>
                </a:solidFill>
                <a:latin typeface="+mj-lt"/>
              </a:rPr>
              <a:t>thúc đoạn văn bằng dấu chấm</a:t>
            </a:r>
            <a:r>
              <a:rPr lang="vi-VN" sz="2400" dirty="0" smtClean="0">
                <a:solidFill>
                  <a:srgbClr val="000000"/>
                </a:solidFill>
                <a:latin typeface="+mj-lt"/>
              </a:rPr>
              <a:t>.</a:t>
            </a:r>
            <a:endParaRPr lang="vi-VN" sz="2400" dirty="0">
              <a:solidFill>
                <a:srgbClr val="000000"/>
              </a:solidFill>
              <a:latin typeface="+mj-lt"/>
            </a:endParaRPr>
          </a:p>
        </p:txBody>
      </p:sp>
      <p:sp>
        <p:nvSpPr>
          <p:cNvPr id="11" name="Rectangle 10"/>
          <p:cNvSpPr/>
          <p:nvPr/>
        </p:nvSpPr>
        <p:spPr>
          <a:xfrm>
            <a:off x="6010274" y="3924300"/>
            <a:ext cx="6181726" cy="369332"/>
          </a:xfrm>
          <a:prstGeom prst="rect">
            <a:avLst/>
          </a:prstGeom>
        </p:spPr>
        <p:txBody>
          <a:bodyPr wrap="square">
            <a:spAutoFit/>
          </a:bodyPr>
          <a:lstStyle/>
          <a:p>
            <a:r>
              <a:rPr lang="vi-VN" altLang="en-US" b="1" dirty="0" smtClean="0">
                <a:solidFill>
                  <a:srgbClr val="FF0000"/>
                </a:solidFill>
                <a:latin typeface="Times New Roman" panose="02020603050405020304" pitchFamily="18" charset="0"/>
                <a:cs typeface="Times New Roman" panose="02020603050405020304" pitchFamily="18" charset="0"/>
              </a:rPr>
              <a:t> </a:t>
            </a:r>
            <a:endParaRPr lang="en-US" sz="2400"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ox(in)">
                                      <p:cBhvr>
                                        <p:cTn id="15" dur="500"/>
                                        <p:tgtEl>
                                          <p:spTgt spid="8">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box(in)">
                                      <p:cBhvr>
                                        <p:cTn id="18" dur="500"/>
                                        <p:tgtEl>
                                          <p:spTgt spid="8">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box(in)">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box(in)">
                                      <p:cBhvr>
                                        <p:cTn id="28" dur="500"/>
                                        <p:tgtEl>
                                          <p:spTgt spid="10">
                                            <p:txEl>
                                              <p:pRg st="0" end="0"/>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Effect transition="in" filter="box(in)">
                                      <p:cBhvr>
                                        <p:cTn id="31" dur="500"/>
                                        <p:tgtEl>
                                          <p:spTgt spid="10">
                                            <p:txEl>
                                              <p:pRg st="1" end="1"/>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box(in)">
                                      <p:cBhvr>
                                        <p:cTn id="34" dur="500"/>
                                        <p:tgtEl>
                                          <p:spTgt spid="10">
                                            <p:txEl>
                                              <p:pRg st="2" end="2"/>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box(in)">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nodeType="clickEffect">
                                  <p:stCondLst>
                                    <p:cond delay="0"/>
                                  </p:stCondLst>
                                  <p:childTnLst>
                                    <p:animEffect transition="out" filter="box(in)">
                                      <p:cBhvr>
                                        <p:cTn id="41" dur="500"/>
                                        <p:tgtEl>
                                          <p:spTgt spid="4">
                                            <p:txEl>
                                              <p:pRg st="0" end="0"/>
                                            </p:txEl>
                                          </p:spTgt>
                                        </p:tgtEl>
                                      </p:cBhvr>
                                    </p:animEffect>
                                    <p:set>
                                      <p:cBhvr>
                                        <p:cTn id="42"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nodeType="clickEffect">
                                  <p:stCondLst>
                                    <p:cond delay="0"/>
                                  </p:stCondLst>
                                  <p:childTnLst>
                                    <p:animEffect transition="out" filter="box(in)">
                                      <p:cBhvr>
                                        <p:cTn id="46" dur="500"/>
                                        <p:tgtEl>
                                          <p:spTgt spid="9">
                                            <p:txEl>
                                              <p:pRg st="0" end="0"/>
                                            </p:txEl>
                                          </p:spTgt>
                                        </p:tgtEl>
                                      </p:cBhvr>
                                    </p:animEffect>
                                    <p:set>
                                      <p:cBhvr>
                                        <p:cTn id="47" dur="1" fill="hold">
                                          <p:stCondLst>
                                            <p:cond delay="499"/>
                                          </p:stCondLst>
                                        </p:cTn>
                                        <p:tgtEl>
                                          <p:spTgt spid="9">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7"/>
          <p:cNvSpPr>
            <a:spLocks noGrp="1" noChangeArrowheads="1"/>
          </p:cNvSpPr>
          <p:nvPr>
            <p:ph type="title"/>
          </p:nvPr>
        </p:nvSpPr>
        <p:spPr bwMode="auto">
          <a:prstGeom prst="cloudCallout">
            <a:avLst>
              <a:gd name="adj1" fmla="val -54926"/>
              <a:gd name="adj2" fmla="val 67083"/>
            </a:avLst>
          </a:prstGeom>
          <a:solidFill>
            <a:schemeClr val="accent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br>
              <a:rPr lang="vi-VN" altLang="en-US" sz="2400" b="1" dirty="0">
                <a:solidFill>
                  <a:srgbClr val="FF0000"/>
                </a:solidFill>
                <a:latin typeface="Times New Roman" panose="02020603050405020304" pitchFamily="18" charset="0"/>
                <a:cs typeface="Times New Roman" panose="02020603050405020304" pitchFamily="18" charset="0"/>
              </a:rPr>
            </a:br>
            <a:r>
              <a:rPr lang="vi-VN" altLang="en-US" sz="3100" b="1" dirty="0" smtClean="0">
                <a:solidFill>
                  <a:srgbClr val="FF0000"/>
                </a:solidFill>
                <a:latin typeface="Times New Roman" panose="02020603050405020304" pitchFamily="18" charset="0"/>
                <a:cs typeface="Times New Roman" panose="02020603050405020304" pitchFamily="18" charset="0"/>
              </a:rPr>
              <a:t>? </a:t>
            </a:r>
            <a:r>
              <a:rPr lang="vi-VN" altLang="en-US" sz="3100" b="1" dirty="0">
                <a:solidFill>
                  <a:srgbClr val="FF0000"/>
                </a:solidFill>
                <a:latin typeface="Times New Roman" panose="02020603050405020304" pitchFamily="18" charset="0"/>
                <a:cs typeface="Times New Roman" panose="02020603050405020304" pitchFamily="18" charset="0"/>
              </a:rPr>
              <a:t>Hãy cho biết đoạn văn là gì . Cho biết hình thức và cấu tạo của </a:t>
            </a:r>
            <a:r>
              <a:rPr lang="vi-VN" altLang="en-US" sz="3100" b="1" dirty="0">
                <a:solidFill>
                  <a:srgbClr val="FF0000"/>
                </a:solidFill>
                <a:latin typeface="Times New Roman" panose="02020603050405020304" pitchFamily="18" charset="0"/>
                <a:cs typeface="Times New Roman" panose="02020603050405020304" pitchFamily="18" charset="0"/>
              </a:rPr>
              <a:t>một đoạn văn</a:t>
            </a:r>
            <a:endParaRPr lang="en-US" altLang="en-US" sz="2400" b="1" dirty="0">
              <a:solidFill>
                <a:srgbClr val="FF0000"/>
              </a:solidFill>
              <a:latin typeface="Times New Roman" panose="02020603050405020304" pitchFamily="18" charset="0"/>
              <a:cs typeface="Times New Roman" panose="02020603050405020304" pitchFamily="18" charset="0"/>
            </a:endParaRPr>
          </a:p>
          <a:p>
            <a:pPr eaLnBrk="1" hangingPunct="1"/>
            <a:endParaRPr lang="en-US" altLang="vi-VN" sz="24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514599"/>
            <a:ext cx="10515600" cy="3662363"/>
          </a:xfrm>
        </p:spPr>
        <p:txBody>
          <a:bodyPr/>
          <a:lstStyle/>
          <a:p>
            <a:pPr marL="0" indent="0">
              <a:buNone/>
            </a:pPr>
            <a:r>
              <a:rPr lang="vi-VN" altLang="en-US" sz="2800" dirty="0" smtClean="0">
                <a:latin typeface="Times New Roman" panose="02020603050405020304" pitchFamily="18" charset="0"/>
                <a:cs typeface="Times New Roman" panose="02020603050405020304" pitchFamily="18" charset="0"/>
              </a:rPr>
              <a:t>- Đoạn văn là đơn vị trực tiếp tạo nên văn bản </a:t>
            </a:r>
            <a:endParaRPr lang="en-US" altLang="en-US" sz="2800" dirty="0" smtClean="0">
              <a:latin typeface="Times New Roman" panose="02020603050405020304" pitchFamily="18" charset="0"/>
              <a:cs typeface="Times New Roman" panose="02020603050405020304" pitchFamily="18" charset="0"/>
            </a:endParaRPr>
          </a:p>
          <a:p>
            <a:pPr marL="0" indent="0">
              <a:buNone/>
            </a:pPr>
            <a:r>
              <a:rPr lang="vi-VN" altLang="en-US" sz="2800" dirty="0" smtClean="0">
                <a:latin typeface="Times New Roman" panose="02020603050405020304" pitchFamily="18" charset="0"/>
                <a:cs typeface="Times New Roman" panose="02020603050405020304" pitchFamily="18" charset="0"/>
              </a:rPr>
              <a:t>- Hình thức : Bắt đầu từ chỗ viết hoa lùi vào đầu dòng, kết thúc bằng dấu chấm xuống dòng. </a:t>
            </a:r>
            <a:endParaRPr lang="en-US" altLang="en-US" sz="2800" dirty="0" smtClean="0">
              <a:latin typeface="Times New Roman" panose="02020603050405020304" pitchFamily="18" charset="0"/>
              <a:cs typeface="Times New Roman" panose="02020603050405020304" pitchFamily="18" charset="0"/>
            </a:endParaRPr>
          </a:p>
          <a:p>
            <a:pPr marL="0" indent="0">
              <a:buNone/>
            </a:pPr>
            <a:r>
              <a:rPr lang="vi-VN" altLang="en-US" sz="2800" dirty="0" smtClean="0">
                <a:latin typeface="Times New Roman" panose="02020603050405020304" pitchFamily="18" charset="0"/>
                <a:cs typeface="Times New Roman" panose="02020603050405020304" pitchFamily="18" charset="0"/>
              </a:rPr>
              <a:t>- Cấu tạo : Đoạn văn do nhiều câu tạo nên.</a:t>
            </a:r>
            <a:endParaRPr lang="en-US" altLang="en-US" sz="2800" dirty="0" smtClean="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ipe(down)">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rot="16200000" flipH="1">
            <a:off x="2747963" y="3386138"/>
            <a:ext cx="6857998" cy="8572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61925" y="171450"/>
            <a:ext cx="5839460" cy="1198880"/>
          </a:xfrm>
          <a:prstGeom prst="rect">
            <a:avLst/>
          </a:prstGeom>
          <a:noFill/>
        </p:spPr>
        <p:txBody>
          <a:bodyPr wrap="square" rtlCol="0">
            <a:spAutoFit/>
          </a:bodyPr>
          <a:lstStyle/>
          <a:p>
            <a:r>
              <a:rPr lang="en-US" sz="2400" dirty="0" err="1" smtClean="0">
                <a:solidFill>
                  <a:srgbClr val="0070C0"/>
                </a:solidFill>
              </a:rPr>
              <a:t>II.</a:t>
            </a:r>
            <a:r>
              <a:rPr lang="en-US" sz="2400" u="sng" dirty="0" err="1" smtClean="0">
                <a:solidFill>
                  <a:schemeClr val="accent1"/>
                </a:solidFill>
                <a:latin typeface="Times New Roman" panose="02020603050405020304" pitchFamily="18" charset="0"/>
                <a:cs typeface="Times New Roman" panose="02020603050405020304" pitchFamily="18" charset="0"/>
              </a:rPr>
              <a:t>Từ</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ngữ</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và</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câu</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trong</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đoạn</a:t>
            </a:r>
            <a:r>
              <a:rPr lang="en-US" sz="2400" u="sng" dirty="0" smtClean="0">
                <a:solidFill>
                  <a:schemeClr val="accent1"/>
                </a:solidFill>
                <a:latin typeface="Times New Roman" panose="02020603050405020304" pitchFamily="18" charset="0"/>
                <a:cs typeface="Times New Roman" panose="02020603050405020304" pitchFamily="18" charset="0"/>
              </a:rPr>
              <a:t> </a:t>
            </a:r>
            <a:r>
              <a:rPr lang="en-US" sz="2400" u="sng" dirty="0" err="1" smtClean="0">
                <a:solidFill>
                  <a:schemeClr val="accent1"/>
                </a:solidFill>
                <a:latin typeface="Times New Roman" panose="02020603050405020304" pitchFamily="18" charset="0"/>
                <a:cs typeface="Times New Roman" panose="02020603050405020304" pitchFamily="18" charset="0"/>
              </a:rPr>
              <a:t>văn</a:t>
            </a:r>
            <a:r>
              <a:rPr lang="vi-VN" altLang="en-US" sz="2400" dirty="0" err="1" smtClean="0">
                <a:solidFill>
                  <a:srgbClr val="0070C0"/>
                </a:solidFill>
                <a:latin typeface="Times New Roman" panose="02020603050405020304" pitchFamily="18" charset="0"/>
                <a:cs typeface="Times New Roman" panose="02020603050405020304" pitchFamily="18" charset="0"/>
              </a:rPr>
              <a:t>:</a:t>
            </a:r>
            <a:r>
              <a:rPr lang="en-US" sz="2400" dirty="0" smtClean="0">
                <a:solidFill>
                  <a:srgbClr val="0070C0"/>
                </a:solidFill>
                <a:latin typeface="Times New Roman" panose="02020603050405020304" pitchFamily="18" charset="0"/>
                <a:cs typeface="Times New Roman" panose="02020603050405020304" pitchFamily="18" charset="0"/>
              </a:rPr>
              <a:t> </a:t>
            </a:r>
            <a:endParaRPr lang="en-US" sz="2400" dirty="0" smtClean="0">
              <a:solidFill>
                <a:srgbClr val="0070C0"/>
              </a:solidFill>
              <a:latin typeface="Times New Roman" panose="02020603050405020304" pitchFamily="18" charset="0"/>
              <a:cs typeface="Times New Roman" panose="02020603050405020304" pitchFamily="18" charset="0"/>
            </a:endParaRPr>
          </a:p>
          <a:p>
            <a:r>
              <a:rPr lang="en-US" sz="2400" dirty="0" smtClean="0">
                <a:solidFill>
                  <a:srgbClr val="0070C0"/>
                </a:solidFill>
                <a:latin typeface="Times New Roman" panose="02020603050405020304" pitchFamily="18" charset="0"/>
                <a:cs typeface="Times New Roman" panose="02020603050405020304" pitchFamily="18" charset="0"/>
              </a:rPr>
              <a:t>1.Từ </a:t>
            </a:r>
            <a:r>
              <a:rPr lang="en-US" sz="2400" dirty="0" err="1" smtClean="0">
                <a:solidFill>
                  <a:srgbClr val="0070C0"/>
                </a:solidFill>
                <a:latin typeface="Times New Roman" panose="02020603050405020304" pitchFamily="18" charset="0"/>
                <a:cs typeface="Times New Roman" panose="02020603050405020304" pitchFamily="18" charset="0"/>
              </a:rPr>
              <a:t>ngữ</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chủ</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đề</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và</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câu</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chủ</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đề</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của</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đoạn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văn</a:t>
            </a:r>
            <a:r>
              <a:rPr lang="vi-VN" altLang="en-US" sz="2400" dirty="0" err="1" smtClean="0">
                <a:solidFill>
                  <a:srgbClr val="0070C0"/>
                </a:solidFill>
                <a:latin typeface="Times New Roman" panose="02020603050405020304" pitchFamily="18" charset="0"/>
                <a:cs typeface="Times New Roman" panose="02020603050405020304" pitchFamily="18" charset="0"/>
              </a:rPr>
              <a:t>:</a:t>
            </a:r>
            <a:endParaRPr lang="en-US" sz="2400" dirty="0" smtClean="0">
              <a:solidFill>
                <a:srgbClr val="0070C0"/>
              </a:solidFill>
              <a:latin typeface="Times New Roman" panose="02020603050405020304" pitchFamily="18" charset="0"/>
              <a:cs typeface="Times New Roman" panose="02020603050405020304" pitchFamily="18" charset="0"/>
            </a:endParaRPr>
          </a:p>
          <a:p>
            <a:r>
              <a:rPr lang="en-US" sz="2400" dirty="0" err="1" smtClean="0">
                <a:solidFill>
                  <a:srgbClr val="0070C0"/>
                </a:solidFill>
                <a:latin typeface="Times New Roman" panose="02020603050405020304" pitchFamily="18" charset="0"/>
                <a:cs typeface="Times New Roman" panose="02020603050405020304" pitchFamily="18" charset="0"/>
              </a:rPr>
              <a:t>a.Từ</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ngữ</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chủ</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đề</a:t>
            </a:r>
            <a:r>
              <a:rPr lang="en-US" sz="2400" dirty="0" smtClean="0">
                <a:solidFill>
                  <a:srgbClr val="0070C0"/>
                </a:solidFill>
                <a:latin typeface="Times New Roman" panose="02020603050405020304" pitchFamily="18" charset="0"/>
                <a:cs typeface="Times New Roman" panose="02020603050405020304" pitchFamily="18" charset="0"/>
              </a:rPr>
              <a:t> </a:t>
            </a:r>
            <a:endParaRPr lang="en-US" sz="2400" dirty="0">
              <a:solidFill>
                <a:srgbClr val="0070C0"/>
              </a:solidFill>
            </a:endParaRPr>
          </a:p>
        </p:txBody>
      </p:sp>
      <p:sp>
        <p:nvSpPr>
          <p:cNvPr id="10" name="TextBox 9"/>
          <p:cNvSpPr txBox="1"/>
          <p:nvPr/>
        </p:nvSpPr>
        <p:spPr>
          <a:xfrm>
            <a:off x="6200774" y="333375"/>
            <a:ext cx="5991225" cy="1200329"/>
          </a:xfrm>
          <a:prstGeom prst="rect">
            <a:avLst/>
          </a:prstGeom>
          <a:noFill/>
        </p:spPr>
        <p:txBody>
          <a:bodyPr wrap="square" rtlCol="0">
            <a:spAutoFit/>
          </a:bodyPr>
          <a:lstStyle/>
          <a:p>
            <a:r>
              <a:rPr lang="en-US" sz="2400" dirty="0" err="1" smtClean="0">
                <a:solidFill>
                  <a:srgbClr val="0070C0"/>
                </a:solidFill>
                <a:latin typeface="Times New Roman" panose="02020603050405020304" pitchFamily="18" charset="0"/>
                <a:cs typeface="Times New Roman" panose="02020603050405020304" pitchFamily="18" charset="0"/>
              </a:rPr>
              <a:t>Em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hãy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tìm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các</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từ</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ngữ</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có</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tác</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dụng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duy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trì</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đối</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tượng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trong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đoạn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văn</a:t>
            </a:r>
            <a:r>
              <a:rPr lang="en-US" sz="2400" dirty="0" smtClean="0">
                <a:solidFill>
                  <a:srgbClr val="0070C0"/>
                </a:solidFill>
                <a:latin typeface="Times New Roman" panose="02020603050405020304" pitchFamily="18" charset="0"/>
                <a:cs typeface="Times New Roman" panose="02020603050405020304" pitchFamily="18" charset="0"/>
              </a:rPr>
              <a:t> ?(HS </a:t>
            </a:r>
            <a:r>
              <a:rPr lang="en-US" sz="2400" dirty="0" err="1" smtClean="0">
                <a:solidFill>
                  <a:srgbClr val="0070C0"/>
                </a:solidFill>
                <a:latin typeface="Times New Roman" panose="02020603050405020304" pitchFamily="18" charset="0"/>
                <a:cs typeface="Times New Roman" panose="02020603050405020304" pitchFamily="18" charset="0"/>
              </a:rPr>
              <a:t>quan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sát</a:t>
            </a:r>
            <a:r>
              <a:rPr lang="en-US" sz="2400" dirty="0" smtClean="0">
                <a:solidFill>
                  <a:srgbClr val="0070C0"/>
                </a:solidFill>
                <a:latin typeface="Times New Roman" panose="02020603050405020304" pitchFamily="18" charset="0"/>
                <a:cs typeface="Times New Roman" panose="02020603050405020304" pitchFamily="18" charset="0"/>
              </a:rPr>
              <a:t> 2 </a:t>
            </a:r>
            <a:r>
              <a:rPr lang="en-US" sz="2400" dirty="0" err="1" smtClean="0">
                <a:solidFill>
                  <a:srgbClr val="0070C0"/>
                </a:solidFill>
                <a:latin typeface="Times New Roman" panose="02020603050405020304" pitchFamily="18" charset="0"/>
                <a:cs typeface="Times New Roman" panose="02020603050405020304" pitchFamily="18" charset="0"/>
              </a:rPr>
              <a:t>đoạn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văn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sgk</a:t>
            </a:r>
            <a:r>
              <a:rPr lang="en-US" sz="2400" dirty="0" smtClean="0">
                <a:solidFill>
                  <a:srgbClr val="0070C0"/>
                </a:solidFill>
                <a:latin typeface="Times New Roman" panose="02020603050405020304" pitchFamily="18" charset="0"/>
                <a:cs typeface="Times New Roman" panose="02020603050405020304" pitchFamily="18" charset="0"/>
              </a:rPr>
              <a:t> </a:t>
            </a:r>
            <a:endParaRPr lang="en-US" sz="2400" dirty="0">
              <a:solidFill>
                <a:srgbClr val="0070C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6134100" y="2781301"/>
            <a:ext cx="6057900" cy="1846659"/>
          </a:xfrm>
          <a:prstGeom prst="rect">
            <a:avLst/>
          </a:prstGeom>
          <a:noFill/>
        </p:spPr>
        <p:txBody>
          <a:bodyPr wrap="square" rtlCol="0">
            <a:spAutoFit/>
          </a:bodyPr>
          <a:lstStyle/>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sz="2400" dirty="0" err="1" smtClean="0">
                <a:solidFill>
                  <a:srgbClr val="0070C0"/>
                </a:solidFill>
                <a:latin typeface="Times New Roman" panose="02020603050405020304" pitchFamily="18" charset="0"/>
                <a:cs typeface="Times New Roman" panose="02020603050405020304" pitchFamily="18" charset="0"/>
              </a:rPr>
              <a:t>Em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hiểu</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từ</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ngữ</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chủ</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đề</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là</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gì</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Tác</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dụng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của</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nó</a:t>
            </a:r>
            <a:r>
              <a:rPr lang="en-US" sz="2400" dirty="0" smtClean="0">
                <a:solidFill>
                  <a:srgbClr val="0070C0"/>
                </a:solidFill>
                <a:latin typeface="Times New Roman" panose="02020603050405020304" pitchFamily="18" charset="0"/>
                <a:cs typeface="Times New Roman" panose="02020603050405020304" pitchFamily="18" charset="0"/>
              </a:rPr>
              <a:t>?  </a:t>
            </a:r>
            <a:endParaRPr lang="en-US" sz="2400" dirty="0">
              <a:solidFill>
                <a:srgbClr val="0070C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47650" y="1857375"/>
            <a:ext cx="5410200" cy="1200329"/>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tượng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1 : “</a:t>
            </a:r>
            <a:r>
              <a:rPr lang="en-US" sz="2400" dirty="0" err="1" smtClean="0">
                <a:latin typeface="Times New Roman" panose="02020603050405020304" pitchFamily="18" charset="0"/>
                <a:cs typeface="Times New Roman" panose="02020603050405020304" pitchFamily="18" charset="0"/>
              </a:rPr>
              <a:t>Ngô</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Tố</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ông</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nhà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nho</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nhà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báo</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228600" y="3124200"/>
            <a:ext cx="5553075" cy="1753235"/>
          </a:xfrm>
          <a:prstGeom prst="rect">
            <a:avLst/>
          </a:prstGeom>
          <a:noFill/>
        </p:spPr>
        <p:txBody>
          <a:bodyPr wrap="square" rtlCol="0">
            <a:spAutoFit/>
          </a:bodyPr>
          <a:lstStyle/>
          <a:p>
            <a:endParaRPr lang="en-US" dirty="0" smtClean="0"/>
          </a:p>
          <a:p>
            <a:endParaRPr lang="en-US" dirty="0" smtClean="0"/>
          </a:p>
          <a:p>
            <a:r>
              <a:rPr lang="vi-VN" altLang="en-US" sz="2400" dirty="0" err="1"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mục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hoặc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lặp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nhằm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tượng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đạt</a:t>
            </a:r>
            <a:r>
              <a:rPr lang="en-US" sz="2400" dirty="0" smtClean="0">
                <a:latin typeface="Times New Roman" panose="02020603050405020304" pitchFamily="18" charset="0"/>
                <a:cs typeface="Times New Roman" panose="02020603050405020304" pitchFamily="18" charset="0"/>
              </a:rPr>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ox(in)">
                                      <p:cBhvr>
                                        <p:cTn id="7" dur="500"/>
                                        <p:tgtEl>
                                          <p:spTgt spid="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box(in)">
                                      <p:cBhvr>
                                        <p:cTn id="10" dur="500"/>
                                        <p:tgtEl>
                                          <p:spTgt spid="9">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box(in)">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Effect transition="in" filter="box(in)">
                                      <p:cBhvr>
                                        <p:cTn id="18" dur="500"/>
                                        <p:tgtEl>
                                          <p:spTgt spid="10">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box(in)">
                                      <p:cBhvr>
                                        <p:cTn id="23" dur="5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Effect transition="in" filter="box(in)">
                                      <p:cBhvr>
                                        <p:cTn id="28" dur="500"/>
                                        <p:tgtEl>
                                          <p:spTgt spid="11">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3">
                                            <p:txEl>
                                              <p:pRg st="2" end="2"/>
                                            </p:txEl>
                                          </p:spTgt>
                                        </p:tgtEl>
                                        <p:attrNameLst>
                                          <p:attrName>style.visibility</p:attrName>
                                        </p:attrNameLst>
                                      </p:cBhvr>
                                      <p:to>
                                        <p:strVal val="visible"/>
                                      </p:to>
                                    </p:set>
                                    <p:animEffect transition="in" filter="box(in)">
                                      <p:cBhvr>
                                        <p:cTn id="33"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099" y="381000"/>
            <a:ext cx="5305425" cy="6076950"/>
          </a:xfrm>
        </p:spPr>
        <p:txBody>
          <a:bodyPr>
            <a:normAutofit fontScale="85000"/>
          </a:bodyPr>
          <a:lstStyle/>
          <a:p>
            <a:pPr marL="0" indent="0">
              <a:buNone/>
            </a:pPr>
            <a:r>
              <a:rPr lang="vi-VN" sz="3200" dirty="0" smtClean="0">
                <a:latin typeface="Times New Roman" panose="02020603050405020304" pitchFamily="18" charset="0"/>
                <a:cs typeface="Times New Roman" panose="02020603050405020304" pitchFamily="18" charset="0"/>
              </a:rPr>
              <a:t>b)</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chủ</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đề</a:t>
            </a:r>
            <a:r>
              <a:rPr lang="en-US" sz="3200" dirty="0" smtClean="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pPr marL="0" indent="0">
              <a:buNone/>
            </a:pPr>
            <a:r>
              <a:rPr lang="vi-VN" sz="3200" b="0" i="0" dirty="0">
                <a:effectLst/>
                <a:latin typeface="Times New Roman" panose="02020603050405020304" pitchFamily="18" charset="0"/>
                <a:cs typeface="Times New Roman" panose="02020603050405020304" pitchFamily="18" charset="0"/>
              </a:rPr>
              <a:t>=&gt;Câu then chốt của đoạn văn: "Tắt đèn là tác phẩm tiêu biểu nhất của Ngô Tất Tố" . Đây là câu chủ đề của đoạn văn vì: Khái quát nội dung chính của đoạn văn. Câu chủ đề trong trường hợp này đứng ở đầu </a:t>
            </a:r>
            <a:r>
              <a:rPr lang="vi-VN" sz="3200" b="0" i="0" dirty="0" smtClean="0">
                <a:effectLst/>
                <a:latin typeface="Times New Roman" panose="02020603050405020304" pitchFamily="18" charset="0"/>
                <a:cs typeface="Times New Roman" panose="02020603050405020304" pitchFamily="18" charset="0"/>
              </a:rPr>
              <a:t>đoạn</a:t>
            </a:r>
            <a:r>
              <a:rPr lang="en-US" sz="3200" b="0" i="0" dirty="0" smtClean="0">
                <a:effectLst/>
                <a:latin typeface="Times New Roman" panose="02020603050405020304" pitchFamily="18" charset="0"/>
                <a:cs typeface="Times New Roman" panose="02020603050405020304" pitchFamily="18" charset="0"/>
              </a:rPr>
              <a:t> .</a:t>
            </a:r>
            <a:r>
              <a:rPr lang="en-US" sz="3200" b="0" i="0" dirty="0" err="1" smtClean="0">
                <a:effectLst/>
                <a:latin typeface="Times New Roman" panose="02020603050405020304" pitchFamily="18" charset="0"/>
                <a:cs typeface="Times New Roman" panose="02020603050405020304" pitchFamily="18" charset="0"/>
              </a:rPr>
              <a:t>Cấu</a:t>
            </a:r>
            <a:r>
              <a:rPr lang="en-US" sz="3200" b="0" i="0" dirty="0" smtClean="0">
                <a:effectLst/>
                <a:latin typeface="Times New Roman" panose="02020603050405020304" pitchFamily="18" charset="0"/>
                <a:cs typeface="Times New Roman" panose="02020603050405020304" pitchFamily="18" charset="0"/>
              </a:rPr>
              <a:t> </a:t>
            </a:r>
            <a:r>
              <a:rPr lang="en-US" sz="3200" b="0" i="0" dirty="0" err="1" smtClean="0">
                <a:effectLst/>
                <a:latin typeface="Times New Roman" panose="02020603050405020304" pitchFamily="18" charset="0"/>
                <a:cs typeface="Times New Roman" panose="02020603050405020304" pitchFamily="18" charset="0"/>
              </a:rPr>
              <a:t>tạo</a:t>
            </a:r>
            <a:r>
              <a:rPr lang="en-US" sz="3200" b="0" i="0" dirty="0" smtClean="0">
                <a:effectLst/>
                <a:latin typeface="Times New Roman" panose="02020603050405020304" pitchFamily="18" charset="0"/>
                <a:cs typeface="Times New Roman" panose="02020603050405020304" pitchFamily="18" charset="0"/>
              </a:rPr>
              <a:t> </a:t>
            </a:r>
            <a:r>
              <a:rPr lang="en-US" sz="3200" b="0" i="0" dirty="0" err="1" smtClean="0">
                <a:effectLst/>
                <a:latin typeface="Times New Roman" panose="02020603050405020304" pitchFamily="18" charset="0"/>
                <a:cs typeface="Times New Roman" panose="02020603050405020304" pitchFamily="18" charset="0"/>
              </a:rPr>
              <a:t>gồm</a:t>
            </a:r>
            <a:r>
              <a:rPr lang="en-US" sz="3200" b="0" i="0" dirty="0" smtClean="0">
                <a:effectLst/>
                <a:latin typeface="Times New Roman" panose="02020603050405020304" pitchFamily="18" charset="0"/>
                <a:cs typeface="Times New Roman" panose="02020603050405020304" pitchFamily="18" charset="0"/>
              </a:rPr>
              <a:t> 2 </a:t>
            </a:r>
            <a:r>
              <a:rPr lang="en-US" sz="3200" b="0" i="0" dirty="0" err="1" smtClean="0">
                <a:effectLst/>
                <a:latin typeface="Times New Roman" panose="02020603050405020304" pitchFamily="18" charset="0"/>
                <a:cs typeface="Times New Roman" panose="02020603050405020304" pitchFamily="18" charset="0"/>
              </a:rPr>
              <a:t>cụm</a:t>
            </a:r>
            <a:r>
              <a:rPr lang="en-US" sz="3200" b="0" i="0" dirty="0" smtClean="0">
                <a:effectLst/>
                <a:latin typeface="Times New Roman" panose="02020603050405020304" pitchFamily="18" charset="0"/>
                <a:cs typeface="Times New Roman" panose="02020603050405020304" pitchFamily="18" charset="0"/>
              </a:rPr>
              <a:t> c-v</a:t>
            </a:r>
            <a:endParaRPr lang="vi-VN" sz="3200" dirty="0">
              <a:latin typeface="Times New Roman" panose="02020603050405020304" pitchFamily="18" charset="0"/>
              <a:cs typeface="Times New Roman" panose="02020603050405020304" pitchFamily="18" charset="0"/>
            </a:endParaRPr>
          </a:p>
          <a:p>
            <a:pPr marL="0" indent="0">
              <a:buNone/>
            </a:pPr>
            <a:endParaRPr lang="en-US" sz="3200" dirty="0" smtClean="0">
              <a:latin typeface="Times New Roman" panose="02020603050405020304" pitchFamily="18" charset="0"/>
              <a:cs typeface="Times New Roman" panose="02020603050405020304" pitchFamily="18" charset="0"/>
            </a:endParaRPr>
          </a:p>
          <a:p>
            <a:pPr marL="0" indent="0">
              <a:buNone/>
            </a:pPr>
            <a:r>
              <a:rPr lang="vi-VN" sz="3200" dirty="0" smtClean="0">
                <a:latin typeface="Times New Roman" panose="02020603050405020304" pitchFamily="18" charset="0"/>
                <a:cs typeface="Times New Roman" panose="02020603050405020304" pitchFamily="18" charset="0"/>
              </a:rPr>
              <a:t>=&gt;</a:t>
            </a:r>
            <a:r>
              <a:rPr lang="vi-VN" sz="3200" b="0" i="0" dirty="0">
                <a:effectLst/>
                <a:latin typeface="Times New Roman" panose="02020603050405020304" pitchFamily="18" charset="0"/>
                <a:cs typeface="Times New Roman" panose="02020603050405020304" pitchFamily="18" charset="0"/>
              </a:rPr>
              <a:t>Câu chủ đề mang nội dung khái quát, lời lẽ ngắn gọn, thường đủ hai thành phần chính và đứng đầu hoặc cuối đoạn văn</a:t>
            </a:r>
            <a:r>
              <a:rPr lang="vi-VN" sz="3200" b="0" i="0" dirty="0">
                <a:solidFill>
                  <a:srgbClr val="FF0000"/>
                </a:solidFill>
                <a:effectLst/>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rot="16200000" flipH="1">
            <a:off x="2333626" y="3409948"/>
            <a:ext cx="6858000" cy="3810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2150" y="304800"/>
            <a:ext cx="6143625" cy="954107"/>
          </a:xfrm>
          <a:prstGeom prst="rect">
            <a:avLst/>
          </a:prstGeom>
          <a:noFill/>
        </p:spPr>
        <p:txBody>
          <a:bodyPr wrap="square" rtlCol="0">
            <a:spAutoFit/>
          </a:bodyPr>
          <a:lstStyle/>
          <a:p>
            <a:r>
              <a:rPr lang="en-US" sz="2800" dirty="0" err="1" smtClean="0">
                <a:solidFill>
                  <a:srgbClr val="00B050"/>
                </a:solidFill>
                <a:latin typeface="Times New Roman" panose="02020603050405020304" pitchFamily="18" charset="0"/>
                <a:cs typeface="Times New Roman" panose="02020603050405020304" pitchFamily="18" charset="0"/>
              </a:rPr>
              <a:t>Tìm</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câu</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nêu</a:t>
            </a:r>
            <a:r>
              <a:rPr lang="en-US" sz="2800" dirty="0" smtClean="0">
                <a:solidFill>
                  <a:srgbClr val="00B050"/>
                </a:solidFill>
                <a:latin typeface="Times New Roman" panose="02020603050405020304" pitchFamily="18" charset="0"/>
                <a:cs typeface="Times New Roman" panose="02020603050405020304" pitchFamily="18" charset="0"/>
              </a:rPr>
              <a:t> ý </a:t>
            </a:r>
            <a:r>
              <a:rPr lang="en-US" sz="2800" dirty="0" err="1" smtClean="0">
                <a:solidFill>
                  <a:srgbClr val="00B050"/>
                </a:solidFill>
                <a:latin typeface="Times New Roman" panose="02020603050405020304" pitchFamily="18" charset="0"/>
                <a:cs typeface="Times New Roman" panose="02020603050405020304" pitchFamily="18" charset="0"/>
              </a:rPr>
              <a:t>khái</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quát</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của</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đoạn</a:t>
            </a:r>
            <a:r>
              <a:rPr lang="en-US" sz="2800" dirty="0" smtClean="0">
                <a:solidFill>
                  <a:srgbClr val="00B050"/>
                </a:solidFill>
                <a:latin typeface="Times New Roman" panose="02020603050405020304" pitchFamily="18" charset="0"/>
                <a:cs typeface="Times New Roman" panose="02020603050405020304" pitchFamily="18" charset="0"/>
              </a:rPr>
              <a:t> 2 ?</a:t>
            </a:r>
            <a:r>
              <a:rPr lang="en-US" sz="2800" dirty="0" err="1" smtClean="0">
                <a:solidFill>
                  <a:srgbClr val="00B050"/>
                </a:solidFill>
                <a:latin typeface="Times New Roman" panose="02020603050405020304" pitchFamily="18" charset="0"/>
                <a:cs typeface="Times New Roman" panose="02020603050405020304" pitchFamily="18" charset="0"/>
              </a:rPr>
              <a:t>Vì</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sao</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em</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biết</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đó</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là</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câu</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chủ</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đề</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của</a:t>
            </a:r>
            <a:r>
              <a:rPr lang="en-US" sz="2800" dirty="0" smtClean="0">
                <a:solidFill>
                  <a:srgbClr val="00B050"/>
                </a:solidFill>
                <a:latin typeface="Times New Roman" panose="02020603050405020304" pitchFamily="18" charset="0"/>
                <a:cs typeface="Times New Roman" panose="02020603050405020304" pitchFamily="18" charset="0"/>
              </a:rPr>
              <a:t> </a:t>
            </a:r>
            <a:r>
              <a:rPr lang="en-US" sz="2800" dirty="0" err="1" smtClean="0">
                <a:solidFill>
                  <a:srgbClr val="00B050"/>
                </a:solidFill>
                <a:latin typeface="Times New Roman" panose="02020603050405020304" pitchFamily="18" charset="0"/>
                <a:cs typeface="Times New Roman" panose="02020603050405020304" pitchFamily="18" charset="0"/>
              </a:rPr>
              <a:t>đoạn</a:t>
            </a:r>
            <a:r>
              <a:rPr lang="en-US" sz="2400" dirty="0" smtClean="0">
                <a:solidFill>
                  <a:srgbClr val="00B050"/>
                </a:solidFill>
                <a:latin typeface="Times New Roman" panose="02020603050405020304" pitchFamily="18" charset="0"/>
                <a:cs typeface="Times New Roman" panose="02020603050405020304" pitchFamily="18" charset="0"/>
              </a:rPr>
              <a:t> ?</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9" name="Rectangle 8"/>
          <p:cNvSpPr/>
          <p:nvPr/>
        </p:nvSpPr>
        <p:spPr>
          <a:xfrm>
            <a:off x="5810250" y="4572685"/>
            <a:ext cx="6381750" cy="1814830"/>
          </a:xfrm>
          <a:prstGeom prst="rect">
            <a:avLst/>
          </a:prstGeom>
        </p:spPr>
        <p:txBody>
          <a:bodyPr wrap="square">
            <a:spAutoFit/>
          </a:bodyPr>
          <a:lstStyle/>
          <a:p>
            <a:r>
              <a:rPr lang="vi-VN" sz="2800" dirty="0" smtClean="0">
                <a:solidFill>
                  <a:srgbClr val="00B050"/>
                </a:solidFill>
                <a:latin typeface="Times New Roman" panose="02020603050405020304" pitchFamily="18" charset="0"/>
                <a:cs typeface="Times New Roman" panose="02020603050405020304" pitchFamily="18" charset="0"/>
              </a:rPr>
              <a:t>c) Từ đó , em hiểu từ ngữ chủ đề và câu chủ đề là gì ? Chúng đóng vai trò gì trong văn bản? </a:t>
            </a:r>
            <a:endParaRPr lang="vi-VN" sz="2800" dirty="0" smtClean="0">
              <a:solidFill>
                <a:srgbClr val="00B050"/>
              </a:solidFill>
              <a:latin typeface="Times New Roman" panose="02020603050405020304" pitchFamily="18" charset="0"/>
              <a:cs typeface="Times New Roman" panose="02020603050405020304" pitchFamily="18" charset="0"/>
            </a:endParaRPr>
          </a:p>
          <a:p>
            <a:endParaRPr lang="vi-VN" sz="2800" dirty="0">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box(in)">
                                      <p:cBhvr>
                                        <p:cTn id="20" dur="500"/>
                                        <p:tgtEl>
                                          <p:spTgt spid="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ox(in)">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xit" presetSubtype="10" fill="hold" nodeType="clickEffect">
                                  <p:stCondLst>
                                    <p:cond delay="0"/>
                                  </p:stCondLst>
                                  <p:childTnLst>
                                    <p:animEffect transition="out" filter="checkerboard(across)">
                                      <p:cBhvr>
                                        <p:cTn id="29" dur="500"/>
                                        <p:tgtEl>
                                          <p:spTgt spid="7">
                                            <p:txEl>
                                              <p:pRg st="0" end="0"/>
                                            </p:txEl>
                                          </p:spTgt>
                                        </p:tgtEl>
                                      </p:cBhvr>
                                    </p:animEffect>
                                    <p:set>
                                      <p:cBhvr>
                                        <p:cTn id="30"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 presetClass="exit" presetSubtype="10" fill="hold" nodeType="clickEffect">
                                  <p:stCondLst>
                                    <p:cond delay="0"/>
                                  </p:stCondLst>
                                  <p:childTnLst>
                                    <p:animEffect transition="out" filter="checkerboard(across)">
                                      <p:cBhvr>
                                        <p:cTn id="34" dur="500"/>
                                        <p:tgtEl>
                                          <p:spTgt spid="9">
                                            <p:txEl>
                                              <p:pRg st="0" end="0"/>
                                            </p:txEl>
                                          </p:spTgt>
                                        </p:tgtEl>
                                      </p:cBhvr>
                                    </p:animEffect>
                                    <p:set>
                                      <p:cBhvr>
                                        <p:cTn id="35" dur="1" fill="hold">
                                          <p:stCondLst>
                                            <p:cond delay="499"/>
                                          </p:stCondLst>
                                        </p:cTn>
                                        <p:tgtEl>
                                          <p:spTgt spid="9">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2. Cách trình bày nội dung đoạn văn:</a:t>
            </a:r>
            <a:endParaRPr lang="en-US" dirty="0"/>
          </a:p>
        </p:txBody>
      </p:sp>
      <p:sp>
        <p:nvSpPr>
          <p:cNvPr id="3" name="Content Placeholder 2"/>
          <p:cNvSpPr>
            <a:spLocks noGrp="1"/>
          </p:cNvSpPr>
          <p:nvPr>
            <p:ph idx="1"/>
          </p:nvPr>
        </p:nvSpPr>
        <p:spPr/>
        <p:txBody>
          <a:bodyPr>
            <a:normAutofit/>
          </a:bodyPr>
          <a:lstStyle/>
          <a:p>
            <a:pPr marL="0" indent="0" algn="just">
              <a:buNone/>
            </a:pPr>
            <a:r>
              <a:rPr lang="vi-VN" b="0" i="0" dirty="0">
                <a:solidFill>
                  <a:srgbClr val="000000"/>
                </a:solidFill>
                <a:effectLst/>
                <a:latin typeface="Times New Roman" panose="02020603050405020304" pitchFamily="18" charset="0"/>
                <a:cs typeface="Times New Roman" panose="02020603050405020304" pitchFamily="18" charset="0"/>
              </a:rPr>
              <a:t>a. Phân tích và so sánh cách trình bày ý của 2 đoạn văn trên:</a:t>
            </a:r>
            <a:endParaRPr lang="vi-VN" b="0" i="0" dirty="0">
              <a:solidFill>
                <a:srgbClr val="000000"/>
              </a:solidFill>
              <a:effectLst/>
              <a:latin typeface="Times New Roman" panose="02020603050405020304" pitchFamily="18" charset="0"/>
              <a:cs typeface="Times New Roman" panose="02020603050405020304" pitchFamily="18" charset="0"/>
            </a:endParaRPr>
          </a:p>
          <a:p>
            <a:pPr marL="0" indent="0" algn="just">
              <a:buNone/>
            </a:pPr>
            <a:r>
              <a:rPr lang="vi-VN" b="0" i="0" dirty="0">
                <a:solidFill>
                  <a:srgbClr val="FF0000"/>
                </a:solidFill>
                <a:effectLst/>
                <a:latin typeface="Times New Roman" panose="02020603050405020304" pitchFamily="18" charset="0"/>
                <a:cs typeface="Times New Roman" panose="02020603050405020304" pitchFamily="18" charset="0"/>
              </a:rPr>
              <a:t>- Về hình thức</a:t>
            </a:r>
            <a:r>
              <a:rPr lang="vi-VN" b="0" i="0" dirty="0">
                <a:solidFill>
                  <a:srgbClr val="000000"/>
                </a:solidFill>
                <a:effectLst/>
                <a:latin typeface="Times New Roman" panose="02020603050405020304" pitchFamily="18" charset="0"/>
                <a:cs typeface="Times New Roman" panose="02020603050405020304" pitchFamily="18" charset="0"/>
              </a:rPr>
              <a:t>: +Giống nhau</a:t>
            </a:r>
            <a:endParaRPr lang="vi-VN" b="0" i="0" dirty="0">
              <a:solidFill>
                <a:srgbClr val="000000"/>
              </a:solidFill>
              <a:effectLst/>
              <a:latin typeface="Times New Roman" panose="02020603050405020304" pitchFamily="18" charset="0"/>
              <a:cs typeface="Times New Roman" panose="02020603050405020304" pitchFamily="18" charset="0"/>
            </a:endParaRPr>
          </a:p>
          <a:p>
            <a:pPr marL="0" indent="0" algn="just">
              <a:buFontTx/>
              <a:buNone/>
            </a:pPr>
            <a:r>
              <a:rPr lang="vi-VN" b="0" i="0" dirty="0">
                <a:solidFill>
                  <a:srgbClr val="FF0000"/>
                </a:solidFill>
                <a:effectLst/>
                <a:latin typeface="Times New Roman" panose="02020603050405020304" pitchFamily="18" charset="0"/>
                <a:cs typeface="Times New Roman" panose="02020603050405020304" pitchFamily="18" charset="0"/>
              </a:rPr>
              <a:t>- Về cách triển khai nội dung</a:t>
            </a:r>
            <a:r>
              <a:rPr lang="vi-VN" b="0" i="0" dirty="0">
                <a:solidFill>
                  <a:srgbClr val="000000"/>
                </a:solidFill>
                <a:effectLst/>
                <a:latin typeface="Times New Roman" panose="02020603050405020304" pitchFamily="18" charset="0"/>
                <a:cs typeface="Times New Roman" panose="02020603050405020304" pitchFamily="18" charset="0"/>
              </a:rPr>
              <a:t>:</a:t>
            </a:r>
            <a:endParaRPr lang="vi-VN" b="0" i="0" dirty="0">
              <a:solidFill>
                <a:srgbClr val="000000"/>
              </a:solidFill>
              <a:effectLst/>
              <a:latin typeface="Times New Roman" panose="02020603050405020304" pitchFamily="18" charset="0"/>
              <a:cs typeface="Times New Roman" panose="02020603050405020304" pitchFamily="18" charset="0"/>
            </a:endParaRPr>
          </a:p>
          <a:p>
            <a:pPr marL="0" indent="0" algn="just">
              <a:buNone/>
            </a:pPr>
            <a:r>
              <a:rPr lang="vi-VN" b="0" i="0" dirty="0">
                <a:solidFill>
                  <a:srgbClr val="000000"/>
                </a:solidFill>
                <a:effectLst/>
                <a:latin typeface="Times New Roman" panose="02020603050405020304" pitchFamily="18" charset="0"/>
                <a:cs typeface="Times New Roman" panose="02020603050405020304" pitchFamily="18" charset="0"/>
              </a:rPr>
              <a:t> + Đoạn 1 không có câu chủ đề, có từ ngữ chủ đề để duy trì đối tượng.</a:t>
            </a:r>
            <a:endParaRPr lang="vi-VN" b="0" i="0" dirty="0">
              <a:solidFill>
                <a:srgbClr val="000000"/>
              </a:solidFill>
              <a:effectLst/>
              <a:latin typeface="Times New Roman" panose="02020603050405020304" pitchFamily="18" charset="0"/>
              <a:cs typeface="Times New Roman" panose="02020603050405020304" pitchFamily="18" charset="0"/>
            </a:endParaRPr>
          </a:p>
          <a:p>
            <a:pPr marL="0" indent="0" algn="just">
              <a:buNone/>
            </a:pPr>
            <a:r>
              <a:rPr lang="vi-VN" b="0" i="0" dirty="0">
                <a:solidFill>
                  <a:srgbClr val="000000"/>
                </a:solidFill>
                <a:effectLst/>
                <a:latin typeface="Times New Roman" panose="02020603050405020304" pitchFamily="18" charset="0"/>
                <a:cs typeface="Times New Roman" panose="02020603050405020304" pitchFamily="18" charset="0"/>
              </a:rPr>
              <a:t> + Đoạn 2 câu chủ đề nằm ở đầu đoạn, các câu sau triển khai theo nội dung câu chủ đề</a:t>
            </a:r>
            <a:endParaRPr lang="vi-VN"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circle(in)">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28600"/>
            <a:ext cx="10910777" cy="5834063"/>
          </a:xfrm>
        </p:spPr>
        <p:txBody>
          <a:bodyPr>
            <a:normAutofit lnSpcReduction="10000"/>
          </a:bodyPr>
          <a:lstStyle/>
          <a:p>
            <a:pPr marL="0" indent="0" algn="just">
              <a:buNone/>
            </a:pPr>
            <a:r>
              <a:rPr lang="vi-VN" sz="4000" b="0" i="0" dirty="0">
                <a:solidFill>
                  <a:srgbClr val="FF0000"/>
                </a:solidFill>
                <a:effectLst/>
                <a:latin typeface="+mj-lt"/>
              </a:rPr>
              <a:t>- Về cách diễn đạt:</a:t>
            </a:r>
            <a:endParaRPr lang="vi-VN" sz="4000" b="0" i="0" dirty="0">
              <a:solidFill>
                <a:srgbClr val="FF0000"/>
              </a:solidFill>
              <a:effectLst/>
              <a:latin typeface="+mj-lt"/>
            </a:endParaRPr>
          </a:p>
          <a:p>
            <a:pPr marL="0" indent="0" algn="just">
              <a:buNone/>
            </a:pPr>
            <a:r>
              <a:rPr lang="vi-VN" sz="4000" b="0" i="0" dirty="0">
                <a:solidFill>
                  <a:srgbClr val="000000"/>
                </a:solidFill>
                <a:effectLst/>
                <a:latin typeface="+mj-lt"/>
              </a:rPr>
              <a:t>   + Đoạn 1: Phương pháp song hành</a:t>
            </a:r>
            <a:endParaRPr lang="vi-VN" sz="4000" b="0" i="0" dirty="0">
              <a:solidFill>
                <a:srgbClr val="000000"/>
              </a:solidFill>
              <a:effectLst/>
              <a:latin typeface="+mj-lt"/>
            </a:endParaRPr>
          </a:p>
          <a:p>
            <a:pPr marL="0" indent="0" algn="just">
              <a:buNone/>
            </a:pPr>
            <a:r>
              <a:rPr lang="vi-VN" sz="4000" b="0" i="0" dirty="0">
                <a:solidFill>
                  <a:srgbClr val="000000"/>
                </a:solidFill>
                <a:effectLst/>
                <a:latin typeface="+mj-lt"/>
              </a:rPr>
              <a:t>   + Đoạn 2: Phương pháp diễn dịch.</a:t>
            </a:r>
            <a:endParaRPr lang="vi-VN" sz="4000" b="0" i="0" dirty="0">
              <a:solidFill>
                <a:srgbClr val="000000"/>
              </a:solidFill>
              <a:effectLst/>
              <a:latin typeface="+mj-lt"/>
            </a:endParaRPr>
          </a:p>
          <a:p>
            <a:pPr marL="0" indent="0" algn="just">
              <a:buNone/>
            </a:pPr>
            <a:r>
              <a:rPr lang="vi-VN" sz="4000" b="0" i="0" dirty="0">
                <a:solidFill>
                  <a:srgbClr val="000000"/>
                </a:solidFill>
                <a:effectLst/>
                <a:latin typeface="+mj-lt"/>
              </a:rPr>
              <a:t>b. Đọc đoạn văn và trả lời câu hỏi</a:t>
            </a:r>
            <a:endParaRPr lang="vi-VN" sz="4000" b="0" i="0" dirty="0">
              <a:solidFill>
                <a:srgbClr val="000000"/>
              </a:solidFill>
              <a:effectLst/>
              <a:latin typeface="+mj-lt"/>
            </a:endParaRPr>
          </a:p>
          <a:p>
            <a:pPr marL="0" indent="0" algn="just">
              <a:buNone/>
            </a:pPr>
            <a:r>
              <a:rPr lang="vi-VN" sz="4000" b="0" i="0" dirty="0">
                <a:solidFill>
                  <a:srgbClr val="000000"/>
                </a:solidFill>
                <a:effectLst/>
                <a:latin typeface="+mj-lt"/>
              </a:rPr>
              <a:t>- Đoạn văn trên có câu chủ đề "Như vậy, lá cây có màu xanh là do chất diệp lục chứa trong thành phần tế bào" đứng ở cuối đoạn.</a:t>
            </a:r>
            <a:endParaRPr lang="vi-VN" sz="4000" b="0" i="0" dirty="0">
              <a:solidFill>
                <a:srgbClr val="000000"/>
              </a:solidFill>
              <a:effectLst/>
              <a:latin typeface="+mj-lt"/>
            </a:endParaRPr>
          </a:p>
          <a:p>
            <a:pPr marL="0" indent="0" algn="just">
              <a:buNone/>
            </a:pPr>
            <a:r>
              <a:rPr lang="vi-VN" sz="4000" b="0" i="0" dirty="0">
                <a:solidFill>
                  <a:srgbClr val="000000"/>
                </a:solidFill>
                <a:effectLst/>
                <a:latin typeface="+mj-lt"/>
              </a:rPr>
              <a:t>- Đoạn văn trên được trình bày theo </a:t>
            </a:r>
            <a:r>
              <a:rPr lang="en-US" sz="4000" dirty="0" err="1" smtClean="0">
                <a:solidFill>
                  <a:srgbClr val="000000"/>
                </a:solidFill>
                <a:latin typeface="Times New Roman" panose="02020603050405020304" pitchFamily="18" charset="0"/>
                <a:cs typeface="Times New Roman" panose="02020603050405020304" pitchFamily="18" charset="0"/>
              </a:rPr>
              <a:t>cách</a:t>
            </a:r>
            <a:r>
              <a:rPr lang="en-US" sz="4000" dirty="0" smtClean="0">
                <a:solidFill>
                  <a:srgbClr val="000000"/>
                </a:solidFill>
                <a:latin typeface="Times New Roman" panose="02020603050405020304" pitchFamily="18" charset="0"/>
                <a:cs typeface="Times New Roman" panose="02020603050405020304" pitchFamily="18" charset="0"/>
              </a:rPr>
              <a:t> </a:t>
            </a:r>
            <a:r>
              <a:rPr lang="vi-VN" sz="4000" b="0" i="0" dirty="0" smtClean="0">
                <a:solidFill>
                  <a:srgbClr val="000000"/>
                </a:solidFill>
                <a:effectLst/>
                <a:latin typeface="+mj-lt"/>
              </a:rPr>
              <a:t> </a:t>
            </a:r>
            <a:r>
              <a:rPr lang="vi-VN" sz="4000" b="0" i="0" dirty="0">
                <a:solidFill>
                  <a:srgbClr val="000000"/>
                </a:solidFill>
                <a:effectLst/>
                <a:latin typeface="+mj-lt"/>
              </a:rPr>
              <a:t>quy nạp.</a:t>
            </a:r>
            <a:endParaRPr lang="vi-VN" sz="4000" b="0" i="0" dirty="0">
              <a:solidFill>
                <a:srgbClr val="000000"/>
              </a:solidFill>
              <a:effectLst/>
              <a:latin typeface="+mj-lt"/>
            </a:endParaRPr>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760" y="850604"/>
            <a:ext cx="10915650" cy="2254103"/>
          </a:xfrm>
        </p:spPr>
        <p:txBody>
          <a:bodyPr>
            <a:normAutofit/>
          </a:bodyPr>
          <a:lstStyle/>
          <a:p>
            <a:r>
              <a:rPr lang="vi-VN" sz="9600" dirty="0"/>
              <a:t>III . Luyện tập </a:t>
            </a:r>
            <a:endParaRPr lang="en-US" sz="9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4956</Words>
  <Application>WPS Presentation</Application>
  <PresentationFormat>Custom</PresentationFormat>
  <Paragraphs>114</Paragraphs>
  <Slides>13</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13</vt:i4>
      </vt:variant>
    </vt:vector>
  </HeadingPairs>
  <TitlesOfParts>
    <vt:vector size="27" baseType="lpstr">
      <vt:lpstr>Arial</vt:lpstr>
      <vt:lpstr>SimSun</vt:lpstr>
      <vt:lpstr>Wingdings</vt:lpstr>
      <vt:lpstr>Wingdings 2</vt:lpstr>
      <vt:lpstr>Times New Roman</vt:lpstr>
      <vt:lpstr>Open Sans</vt:lpstr>
      <vt:lpstr>Segoe Print</vt:lpstr>
      <vt:lpstr>Bahnschrift Condensed</vt:lpstr>
      <vt:lpstr>Arial Black</vt:lpstr>
      <vt:lpstr>Constantia</vt:lpstr>
      <vt:lpstr>Microsoft YaHei</vt:lpstr>
      <vt:lpstr>Arial Unicode MS</vt:lpstr>
      <vt:lpstr>Calibri</vt:lpstr>
      <vt:lpstr>Flow</vt:lpstr>
      <vt:lpstr>PowerPoint 演示文稿</vt:lpstr>
      <vt:lpstr>I.Thế nào là đoạn văn?                                   </vt:lpstr>
      <vt:lpstr>PowerPoint 演示文稿</vt:lpstr>
      <vt:lpstr> ? Hãy cho biết đoạn văn là gì . Cho biết hình thức và cấu tạo của 1 đoạn văn</vt:lpstr>
      <vt:lpstr>PowerPoint 演示文稿</vt:lpstr>
      <vt:lpstr>PowerPoint 演示文稿</vt:lpstr>
      <vt:lpstr>2. Cách trình bày nội dung đoạn văn</vt:lpstr>
      <vt:lpstr>PowerPoint 演示文稿</vt:lpstr>
      <vt:lpstr>III . Luyện tập </vt:lpstr>
      <vt:lpstr>PowerPoint 演示文稿</vt:lpstr>
      <vt:lpstr>PowerPoint 演示文稿</vt:lpstr>
      <vt:lpstr>PowerPoint 演示文稿</vt:lpstr>
      <vt:lpstr>Bài tập về nhà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tất cả các em đã đến với buổi học ngày hôm nay</dc:title>
  <dc:creator>Admin</dc:creator>
  <cp:lastModifiedBy>hp</cp:lastModifiedBy>
  <cp:revision>20</cp:revision>
  <dcterms:created xsi:type="dcterms:W3CDTF">2021-09-17T15:07:00Z</dcterms:created>
  <dcterms:modified xsi:type="dcterms:W3CDTF">2021-09-30T00:19:37Z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06AA66B1F7F147FB9917493825C9CC55</vt:lpwstr>
  </property>
  <property fmtid="{D5CDD505-2E9C-101B-9397-08002B2CF9AE}" pid="3" name="KSOProductBuildVer">
    <vt:lpwstr>1033-11.2.0.10323</vt:lpwstr>
  </property>
</Properties>
</file>